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chart3.xml" ContentType="application/vnd.openxmlformats-officedocument.drawingml.chart+xml"/>
  <Override PartName="/ppt/drawings/drawing1.xml" ContentType="application/vnd.openxmlformats-officedocument.drawingml.chartshapes+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4" r:id="rId1"/>
  </p:sldMasterIdLst>
  <p:notesMasterIdLst>
    <p:notesMasterId r:id="rId22"/>
  </p:notesMasterIdLst>
  <p:handoutMasterIdLst>
    <p:handoutMasterId r:id="rId23"/>
  </p:handoutMasterIdLst>
  <p:sldIdLst>
    <p:sldId id="256" r:id="rId2"/>
    <p:sldId id="425" r:id="rId3"/>
    <p:sldId id="428" r:id="rId4"/>
    <p:sldId id="426" r:id="rId5"/>
    <p:sldId id="427" r:id="rId6"/>
    <p:sldId id="408" r:id="rId7"/>
    <p:sldId id="429" r:id="rId8"/>
    <p:sldId id="409" r:id="rId9"/>
    <p:sldId id="410" r:id="rId10"/>
    <p:sldId id="431" r:id="rId11"/>
    <p:sldId id="423" r:id="rId12"/>
    <p:sldId id="422" r:id="rId13"/>
    <p:sldId id="430" r:id="rId14"/>
    <p:sldId id="412" r:id="rId15"/>
    <p:sldId id="413" r:id="rId16"/>
    <p:sldId id="414" r:id="rId17"/>
    <p:sldId id="359" r:id="rId18"/>
    <p:sldId id="416" r:id="rId19"/>
    <p:sldId id="419" r:id="rId20"/>
    <p:sldId id="418" r:id="rId21"/>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95935"/>
  </p:normalViewPr>
  <p:slideViewPr>
    <p:cSldViewPr>
      <p:cViewPr varScale="1">
        <p:scale>
          <a:sx n="70" d="100"/>
          <a:sy n="70" d="100"/>
        </p:scale>
        <p:origin x="1206" y="72"/>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oleObject" Target="file:///D:\CLAUDIA%20RUIZ\9.%20Otros\0.%20Panorama%20Laboral%20Tem&#225;tico%20-%20Informalidad\Reimpresi&#243;n\Cuadros%20y%20gr&#225;ficos%20-%20Oct2015.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D:\CLAUDIA%20RUIZ\9.%20Otros\PPT%20Costa%20Rica%20Set2015%20VC\PPT%20Crica.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D:\CLAUDIA%20RUIZ\1.%20FORLAC%20-%20Outcome%206\4.%20Publicaciones%20pendientes%20FORLAC\Trabajo%20dom&#233;stico\Trabajo%20dom&#233;stico%20-%20final.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pivotSource>
    <c:name>[WEOApr2017alla.xls]Sheet1!PivotTable3</c:name>
    <c:fmtId val="-1"/>
  </c:pivotSource>
  <c:chart>
    <c:autoTitleDeleted val="0"/>
    <c:pivotFmts>
      <c:pivotFmt>
        <c:idx val="0"/>
        <c:spPr>
          <a:solidFill>
            <a:schemeClr val="accent1"/>
          </a:solidFill>
          <a:ln>
            <a:noFill/>
          </a:ln>
          <a:effectLst/>
        </c:spPr>
        <c:marker>
          <c:symbol val="none"/>
        </c:marker>
      </c:pivotFmt>
      <c:pivotFmt>
        <c:idx val="1"/>
        <c:spPr>
          <a:solidFill>
            <a:schemeClr val="accent1"/>
          </a:solidFill>
          <a:ln>
            <a:noFill/>
          </a:ln>
          <a:effectLst/>
        </c:spPr>
        <c:marker>
          <c:symbol val="none"/>
        </c:marker>
      </c:pivotFmt>
      <c:pivotFmt>
        <c:idx val="2"/>
        <c:spPr>
          <a:solidFill>
            <a:schemeClr val="accent1"/>
          </a:solidFill>
          <a:ln>
            <a:noFill/>
          </a:ln>
          <a:effectLst/>
        </c:spPr>
        <c:marker>
          <c:symbol val="none"/>
        </c:marker>
      </c:pivotFmt>
      <c:pivotFmt>
        <c:idx val="3"/>
        <c:spPr>
          <a:solidFill>
            <a:schemeClr val="accent1"/>
          </a:solidFill>
          <a:ln>
            <a:noFill/>
          </a:ln>
          <a:effectLst/>
        </c:spPr>
        <c:marker>
          <c:symbol val="none"/>
        </c:marker>
      </c:pivotFmt>
      <c:pivotFmt>
        <c:idx val="4"/>
        <c:spPr>
          <a:solidFill>
            <a:schemeClr val="accent1"/>
          </a:solidFill>
          <a:ln>
            <a:noFill/>
          </a:ln>
          <a:effectLst/>
        </c:spPr>
        <c:marker>
          <c:symbol val="none"/>
        </c:marker>
      </c:pivotFmt>
      <c:pivotFmt>
        <c:idx val="5"/>
        <c:spPr>
          <a:solidFill>
            <a:schemeClr val="accent1"/>
          </a:solidFill>
          <a:ln>
            <a:noFill/>
          </a:ln>
          <a:effectLst/>
        </c:spPr>
        <c:marker>
          <c:symbol val="none"/>
        </c:marker>
      </c:pivotFmt>
      <c:pivotFmt>
        <c:idx val="6"/>
        <c:spPr>
          <a:solidFill>
            <a:schemeClr val="accent1"/>
          </a:solidFill>
          <a:ln>
            <a:noFill/>
          </a:ln>
          <a:effectLst/>
        </c:spPr>
        <c:marker>
          <c:symbol val="none"/>
        </c:marker>
      </c:pivotFmt>
      <c:pivotFmt>
        <c:idx val="7"/>
        <c:spPr>
          <a:solidFill>
            <a:schemeClr val="accent1"/>
          </a:solidFill>
          <a:ln>
            <a:noFill/>
          </a:ln>
          <a:effectLst/>
        </c:spPr>
        <c:marker>
          <c:symbol val="none"/>
        </c:marker>
      </c:pivotFmt>
      <c:pivotFmt>
        <c:idx val="8"/>
        <c:spPr>
          <a:solidFill>
            <a:schemeClr val="accent1"/>
          </a:solidFill>
          <a:ln>
            <a:noFill/>
          </a:ln>
          <a:effectLst/>
        </c:spPr>
        <c:marker>
          <c:symbol val="none"/>
        </c:marker>
      </c:pivotFmt>
      <c:pivotFmt>
        <c:idx val="9"/>
        <c:spPr>
          <a:solidFill>
            <a:schemeClr val="accent1"/>
          </a:solidFill>
          <a:ln>
            <a:noFill/>
          </a:ln>
          <a:effectLst/>
        </c:spPr>
        <c:marker>
          <c:symbol val="none"/>
        </c:marker>
      </c:pivotFmt>
      <c:pivotFmt>
        <c:idx val="10"/>
        <c:spPr>
          <a:solidFill>
            <a:schemeClr val="accent1"/>
          </a:solidFill>
          <a:ln>
            <a:noFill/>
          </a:ln>
          <a:effectLst/>
        </c:spPr>
        <c:marker>
          <c:symbol val="none"/>
        </c:marker>
      </c:pivotFmt>
      <c:pivotFmt>
        <c:idx val="11"/>
        <c:spPr>
          <a:solidFill>
            <a:schemeClr val="accent1"/>
          </a:solidFill>
          <a:ln>
            <a:noFill/>
          </a:ln>
          <a:effectLst/>
        </c:spPr>
        <c:marker>
          <c:symbol val="none"/>
        </c:marker>
      </c:pivotFmt>
      <c:pivotFmt>
        <c:idx val="12"/>
        <c:spPr>
          <a:solidFill>
            <a:schemeClr val="accent1"/>
          </a:solidFill>
          <a:ln>
            <a:noFill/>
          </a:ln>
          <a:effectLst/>
        </c:spPr>
        <c:marker>
          <c:symbol val="none"/>
        </c:marker>
      </c:pivotFmt>
      <c:pivotFmt>
        <c:idx val="13"/>
        <c:spPr>
          <a:solidFill>
            <a:schemeClr val="accent1"/>
          </a:solidFill>
          <a:ln>
            <a:noFill/>
          </a:ln>
          <a:effectLst/>
        </c:spPr>
        <c:marker>
          <c:symbol val="none"/>
        </c:marker>
      </c:pivotFmt>
      <c:pivotFmt>
        <c:idx val="14"/>
        <c:spPr>
          <a:solidFill>
            <a:schemeClr val="accent1"/>
          </a:solidFill>
          <a:ln>
            <a:noFill/>
          </a:ln>
          <a:effectLst/>
        </c:spPr>
        <c:marker>
          <c:symbol val="none"/>
        </c:marker>
      </c:pivotFmt>
      <c:pivotFmt>
        <c:idx val="15"/>
        <c:spPr>
          <a:solidFill>
            <a:schemeClr val="accent1"/>
          </a:solidFill>
          <a:ln>
            <a:noFill/>
          </a:ln>
          <a:effectLst/>
        </c:spPr>
        <c:marker>
          <c:symbol val="none"/>
        </c:marker>
      </c:pivotFmt>
      <c:pivotFmt>
        <c:idx val="16"/>
        <c:spPr>
          <a:solidFill>
            <a:schemeClr val="accent1"/>
          </a:solidFill>
          <a:ln>
            <a:noFill/>
          </a:ln>
          <a:effectLst/>
        </c:spPr>
        <c:marker>
          <c:symbol val="none"/>
        </c:marker>
      </c:pivotFmt>
      <c:pivotFmt>
        <c:idx val="17"/>
        <c:spPr>
          <a:solidFill>
            <a:schemeClr val="accent1"/>
          </a:solidFill>
          <a:ln>
            <a:noFill/>
          </a:ln>
          <a:effectLst/>
        </c:spPr>
        <c:marker>
          <c:symbol val="none"/>
        </c:marker>
      </c:pivotFmt>
      <c:pivotFmt>
        <c:idx val="18"/>
        <c:spPr>
          <a:solidFill>
            <a:schemeClr val="accent1"/>
          </a:solidFill>
          <a:ln>
            <a:noFill/>
          </a:ln>
          <a:effectLst/>
        </c:spPr>
        <c:marker>
          <c:symbol val="none"/>
        </c:marker>
      </c:pivotFmt>
      <c:pivotFmt>
        <c:idx val="19"/>
        <c:spPr>
          <a:solidFill>
            <a:schemeClr val="accent1"/>
          </a:solidFill>
          <a:ln>
            <a:noFill/>
          </a:ln>
          <a:effectLst/>
        </c:spPr>
        <c:marker>
          <c:symbol val="none"/>
        </c:marker>
      </c:pivotFmt>
      <c:pivotFmt>
        <c:idx val="20"/>
        <c:spPr>
          <a:solidFill>
            <a:schemeClr val="accent4"/>
          </a:solidFill>
          <a:ln>
            <a:solidFill>
              <a:schemeClr val="accent1"/>
            </a:solidFill>
          </a:ln>
          <a:effectLst/>
        </c:spPr>
        <c:marker>
          <c:symbol val="none"/>
        </c:marker>
      </c:pivotFmt>
      <c:pivotFmt>
        <c:idx val="21"/>
        <c:spPr>
          <a:solidFill>
            <a:schemeClr val="accent1"/>
          </a:solidFill>
          <a:ln w="28575" cap="rnd">
            <a:solidFill>
              <a:schemeClr val="accent5"/>
            </a:solidFill>
            <a:round/>
          </a:ln>
          <a:effectLst/>
        </c:spPr>
        <c:marker>
          <c:symbol val="none"/>
        </c:marker>
      </c:pivotFmt>
      <c:pivotFmt>
        <c:idx val="22"/>
        <c:spPr>
          <a:solidFill>
            <a:schemeClr val="accent1"/>
          </a:solidFill>
          <a:ln>
            <a:noFill/>
          </a:ln>
          <a:effectLst/>
        </c:spPr>
        <c:marker>
          <c:symbol val="none"/>
        </c:marker>
      </c:pivotFmt>
      <c:pivotFmt>
        <c:idx val="23"/>
        <c:spPr>
          <a:solidFill>
            <a:schemeClr val="accent1"/>
          </a:solidFill>
          <a:ln w="28575" cap="rnd">
            <a:solidFill>
              <a:schemeClr val="accent5"/>
            </a:solidFill>
            <a:prstDash val="sysDash"/>
            <a:round/>
          </a:ln>
          <a:effectLst/>
        </c:spPr>
        <c:marker>
          <c:symbol val="none"/>
        </c:marker>
      </c:pivotFmt>
      <c:pivotFmt>
        <c:idx val="24"/>
        <c:spPr>
          <a:solidFill>
            <a:schemeClr val="accent1"/>
          </a:solidFill>
          <a:ln w="28575" cap="rnd">
            <a:solidFill>
              <a:schemeClr val="accent5"/>
            </a:solidFill>
            <a:prstDash val="sysDash"/>
            <a:round/>
          </a:ln>
          <a:effectLst/>
        </c:spPr>
        <c:marker>
          <c:symbol val="none"/>
        </c:marker>
      </c:pivotFmt>
      <c:pivotFmt>
        <c:idx val="25"/>
        <c:spPr>
          <a:solidFill>
            <a:schemeClr val="accent1"/>
          </a:solidFill>
          <a:ln w="28575" cap="rnd">
            <a:solidFill>
              <a:schemeClr val="accent5"/>
            </a:solidFill>
            <a:prstDash val="sysDash"/>
            <a:round/>
          </a:ln>
          <a:effectLst/>
        </c:spPr>
        <c:marker>
          <c:symbol val="none"/>
        </c:marker>
      </c:pivotFmt>
      <c:pivotFmt>
        <c:idx val="26"/>
        <c:spPr>
          <a:solidFill>
            <a:schemeClr val="accent1"/>
          </a:solidFill>
          <a:ln w="28575" cap="rnd">
            <a:solidFill>
              <a:schemeClr val="accent5"/>
            </a:solidFill>
            <a:prstDash val="sysDash"/>
            <a:round/>
          </a:ln>
          <a:effectLst/>
        </c:spPr>
        <c:marker>
          <c:symbol val="none"/>
        </c:marker>
      </c:pivotFmt>
      <c:pivotFmt>
        <c:idx val="27"/>
        <c:spPr>
          <a:solidFill>
            <a:schemeClr val="accent4"/>
          </a:solidFill>
          <a:ln>
            <a:solidFill>
              <a:schemeClr val="accent1"/>
            </a:solidFill>
          </a:ln>
          <a:effectLst/>
        </c:spPr>
        <c:marker>
          <c:symbol val="none"/>
        </c:marker>
      </c:pivotFmt>
      <c:pivotFmt>
        <c:idx val="28"/>
        <c:spPr>
          <a:solidFill>
            <a:schemeClr val="accent1"/>
          </a:solidFill>
          <a:ln w="28575" cap="rnd">
            <a:solidFill>
              <a:schemeClr val="accent5"/>
            </a:solidFill>
            <a:round/>
          </a:ln>
          <a:effectLst/>
        </c:spPr>
        <c:marker>
          <c:symbol val="none"/>
        </c:marker>
      </c:pivotFmt>
      <c:pivotFmt>
        <c:idx val="29"/>
        <c:spPr>
          <a:solidFill>
            <a:schemeClr val="accent1"/>
          </a:solidFill>
          <a:ln w="28575" cap="rnd">
            <a:solidFill>
              <a:schemeClr val="accent5"/>
            </a:solidFill>
            <a:prstDash val="sysDash"/>
            <a:round/>
          </a:ln>
          <a:effectLst/>
        </c:spPr>
        <c:marker>
          <c:symbol val="none"/>
        </c:marker>
      </c:pivotFmt>
      <c:pivotFmt>
        <c:idx val="30"/>
        <c:spPr>
          <a:solidFill>
            <a:schemeClr val="accent1"/>
          </a:solidFill>
          <a:ln w="28575" cap="rnd">
            <a:solidFill>
              <a:schemeClr val="accent5"/>
            </a:solidFill>
            <a:prstDash val="sysDash"/>
            <a:round/>
          </a:ln>
          <a:effectLst/>
        </c:spPr>
        <c:marker>
          <c:symbol val="none"/>
        </c:marker>
      </c:pivotFmt>
      <c:pivotFmt>
        <c:idx val="31"/>
        <c:spPr>
          <a:solidFill>
            <a:schemeClr val="accent1"/>
          </a:solidFill>
          <a:ln w="28575" cap="rnd">
            <a:solidFill>
              <a:schemeClr val="accent5"/>
            </a:solidFill>
            <a:prstDash val="sysDash"/>
            <a:round/>
          </a:ln>
          <a:effectLst/>
        </c:spPr>
        <c:marker>
          <c:symbol val="none"/>
        </c:marker>
      </c:pivotFmt>
      <c:pivotFmt>
        <c:idx val="32"/>
        <c:spPr>
          <a:solidFill>
            <a:schemeClr val="accent1"/>
          </a:solidFill>
          <a:ln w="28575" cap="rnd">
            <a:solidFill>
              <a:schemeClr val="accent5"/>
            </a:solidFill>
            <a:prstDash val="sysDash"/>
            <a:round/>
          </a:ln>
          <a:effectLst/>
        </c:spPr>
        <c:marker>
          <c:symbol val="none"/>
        </c:marker>
      </c:pivotFmt>
      <c:pivotFmt>
        <c:idx val="33"/>
        <c:spPr>
          <a:solidFill>
            <a:schemeClr val="accent4"/>
          </a:solidFill>
          <a:ln>
            <a:solidFill>
              <a:schemeClr val="accent1"/>
            </a:solidFill>
          </a:ln>
          <a:effectLst/>
        </c:spPr>
        <c:marker>
          <c:symbol val="none"/>
        </c:marker>
      </c:pivotFmt>
      <c:pivotFmt>
        <c:idx val="34"/>
        <c:spPr>
          <a:solidFill>
            <a:schemeClr val="accent1"/>
          </a:solidFill>
          <a:ln w="28575" cap="rnd">
            <a:solidFill>
              <a:schemeClr val="accent5"/>
            </a:solidFill>
            <a:round/>
          </a:ln>
          <a:effectLst/>
        </c:spPr>
        <c:marker>
          <c:symbol val="none"/>
        </c:marker>
      </c:pivotFmt>
      <c:pivotFmt>
        <c:idx val="35"/>
        <c:spPr>
          <a:solidFill>
            <a:schemeClr val="accent1"/>
          </a:solidFill>
          <a:ln w="28575" cap="rnd">
            <a:solidFill>
              <a:schemeClr val="accent5"/>
            </a:solidFill>
            <a:prstDash val="sysDash"/>
            <a:round/>
          </a:ln>
          <a:effectLst/>
        </c:spPr>
        <c:marker>
          <c:symbol val="none"/>
        </c:marker>
      </c:pivotFmt>
      <c:pivotFmt>
        <c:idx val="36"/>
        <c:spPr>
          <a:solidFill>
            <a:schemeClr val="accent1"/>
          </a:solidFill>
          <a:ln w="28575" cap="rnd">
            <a:solidFill>
              <a:schemeClr val="accent5"/>
            </a:solidFill>
            <a:prstDash val="sysDash"/>
            <a:round/>
          </a:ln>
          <a:effectLst/>
        </c:spPr>
        <c:marker>
          <c:symbol val="none"/>
        </c:marker>
      </c:pivotFmt>
      <c:pivotFmt>
        <c:idx val="37"/>
        <c:spPr>
          <a:solidFill>
            <a:schemeClr val="accent1"/>
          </a:solidFill>
          <a:ln w="28575" cap="rnd">
            <a:solidFill>
              <a:schemeClr val="accent5"/>
            </a:solidFill>
            <a:prstDash val="sysDash"/>
            <a:round/>
          </a:ln>
          <a:effectLst/>
        </c:spPr>
        <c:marker>
          <c:symbol val="none"/>
        </c:marker>
      </c:pivotFmt>
      <c:pivotFmt>
        <c:idx val="38"/>
        <c:spPr>
          <a:solidFill>
            <a:schemeClr val="accent1"/>
          </a:solidFill>
          <a:ln w="28575" cap="rnd">
            <a:solidFill>
              <a:schemeClr val="accent5"/>
            </a:solidFill>
            <a:prstDash val="sysDash"/>
            <a:round/>
          </a:ln>
          <a:effectLst/>
        </c:spPr>
        <c:marker>
          <c:symbol val="none"/>
        </c:marker>
      </c:pivotFmt>
    </c:pivotFmts>
    <c:plotArea>
      <c:layout/>
      <c:barChart>
        <c:barDir val="col"/>
        <c:grouping val="clustered"/>
        <c:varyColors val="0"/>
        <c:ser>
          <c:idx val="0"/>
          <c:order val="0"/>
          <c:tx>
            <c:strRef>
              <c:f>Sheet1!$G$1</c:f>
              <c:strCache>
                <c:ptCount val="1"/>
                <c:pt idx="0">
                  <c:v>2001 a 2010</c:v>
                </c:pt>
              </c:strCache>
            </c:strRef>
          </c:tx>
          <c:spPr>
            <a:solidFill>
              <a:schemeClr val="accent4"/>
            </a:solidFill>
            <a:ln>
              <a:solidFill>
                <a:schemeClr val="accent1"/>
              </a:solidFill>
            </a:ln>
            <a:effectLst/>
          </c:spPr>
          <c:invertIfNegative val="0"/>
          <c:cat>
            <c:strRef>
              <c:f>Sheet1!$F$2:$F$12</c:f>
              <c:strCache>
                <c:ptCount val="10"/>
                <c:pt idx="0">
                  <c:v>1</c:v>
                </c:pt>
                <c:pt idx="1">
                  <c:v>2</c:v>
                </c:pt>
                <c:pt idx="2">
                  <c:v>3</c:v>
                </c:pt>
                <c:pt idx="3">
                  <c:v>4</c:v>
                </c:pt>
                <c:pt idx="4">
                  <c:v>5</c:v>
                </c:pt>
                <c:pt idx="5">
                  <c:v>6</c:v>
                </c:pt>
                <c:pt idx="6">
                  <c:v>7</c:v>
                </c:pt>
                <c:pt idx="7">
                  <c:v>8</c:v>
                </c:pt>
                <c:pt idx="8">
                  <c:v>9</c:v>
                </c:pt>
                <c:pt idx="9">
                  <c:v>0</c:v>
                </c:pt>
              </c:strCache>
            </c:strRef>
          </c:cat>
          <c:val>
            <c:numRef>
              <c:f>Sheet1!$G$2:$G$12</c:f>
              <c:numCache>
                <c:formatCode>General</c:formatCode>
                <c:ptCount val="10"/>
                <c:pt idx="0">
                  <c:v>0.57399999999999995</c:v>
                </c:pt>
                <c:pt idx="1">
                  <c:v>0.46800000000000003</c:v>
                </c:pt>
                <c:pt idx="2">
                  <c:v>2.0249999999999999</c:v>
                </c:pt>
                <c:pt idx="3">
                  <c:v>6.2789999999999999</c:v>
                </c:pt>
                <c:pt idx="4">
                  <c:v>4.6109999999999998</c:v>
                </c:pt>
                <c:pt idx="5">
                  <c:v>5.6120000000000001</c:v>
                </c:pt>
                <c:pt idx="6">
                  <c:v>5.8570000000000002</c:v>
                </c:pt>
                <c:pt idx="7">
                  <c:v>4.032</c:v>
                </c:pt>
                <c:pt idx="8">
                  <c:v>-1.8340000000000001</c:v>
                </c:pt>
                <c:pt idx="9">
                  <c:v>6.1109999999999998</c:v>
                </c:pt>
              </c:numCache>
            </c:numRef>
          </c:val>
        </c:ser>
        <c:dLbls>
          <c:showLegendKey val="0"/>
          <c:showVal val="0"/>
          <c:showCatName val="0"/>
          <c:showSerName val="0"/>
          <c:showPercent val="0"/>
          <c:showBubbleSize val="0"/>
        </c:dLbls>
        <c:gapWidth val="219"/>
        <c:axId val="177916688"/>
        <c:axId val="177917080"/>
      </c:barChart>
      <c:lineChart>
        <c:grouping val="standard"/>
        <c:varyColors val="0"/>
        <c:ser>
          <c:idx val="1"/>
          <c:order val="1"/>
          <c:tx>
            <c:strRef>
              <c:f>Sheet1!$H$1</c:f>
              <c:strCache>
                <c:ptCount val="1"/>
                <c:pt idx="0">
                  <c:v>2011 a 2020 (Abr 2017)</c:v>
                </c:pt>
              </c:strCache>
            </c:strRef>
          </c:tx>
          <c:spPr>
            <a:ln w="28575" cap="rnd">
              <a:solidFill>
                <a:schemeClr val="accent5"/>
              </a:solidFill>
              <a:round/>
            </a:ln>
            <a:effectLst/>
          </c:spPr>
          <c:marker>
            <c:symbol val="none"/>
          </c:marker>
          <c:dPt>
            <c:idx val="6"/>
            <c:marker>
              <c:symbol val="none"/>
            </c:marker>
            <c:bubble3D val="0"/>
            <c:spPr>
              <a:ln w="28575" cap="rnd">
                <a:solidFill>
                  <a:schemeClr val="accent5"/>
                </a:solidFill>
                <a:prstDash val="sysDash"/>
                <a:round/>
              </a:ln>
              <a:effectLst/>
            </c:spPr>
          </c:dPt>
          <c:dPt>
            <c:idx val="7"/>
            <c:marker>
              <c:symbol val="none"/>
            </c:marker>
            <c:bubble3D val="0"/>
            <c:spPr>
              <a:ln w="28575" cap="rnd">
                <a:solidFill>
                  <a:schemeClr val="accent5"/>
                </a:solidFill>
                <a:prstDash val="sysDash"/>
                <a:round/>
              </a:ln>
              <a:effectLst/>
            </c:spPr>
          </c:dPt>
          <c:dPt>
            <c:idx val="8"/>
            <c:marker>
              <c:symbol val="none"/>
            </c:marker>
            <c:bubble3D val="0"/>
            <c:spPr>
              <a:ln w="28575" cap="rnd">
                <a:solidFill>
                  <a:schemeClr val="accent5"/>
                </a:solidFill>
                <a:prstDash val="sysDash"/>
                <a:round/>
              </a:ln>
              <a:effectLst/>
            </c:spPr>
          </c:dPt>
          <c:dPt>
            <c:idx val="9"/>
            <c:marker>
              <c:symbol val="none"/>
            </c:marker>
            <c:bubble3D val="0"/>
            <c:spPr>
              <a:ln w="28575" cap="rnd">
                <a:solidFill>
                  <a:schemeClr val="accent5"/>
                </a:solidFill>
                <a:prstDash val="sysDash"/>
                <a:round/>
              </a:ln>
              <a:effectLst/>
            </c:spPr>
          </c:dPt>
          <c:cat>
            <c:strRef>
              <c:f>Sheet1!$F$2:$F$12</c:f>
              <c:strCache>
                <c:ptCount val="10"/>
                <c:pt idx="0">
                  <c:v>1</c:v>
                </c:pt>
                <c:pt idx="1">
                  <c:v>2</c:v>
                </c:pt>
                <c:pt idx="2">
                  <c:v>3</c:v>
                </c:pt>
                <c:pt idx="3">
                  <c:v>4</c:v>
                </c:pt>
                <c:pt idx="4">
                  <c:v>5</c:v>
                </c:pt>
                <c:pt idx="5">
                  <c:v>6</c:v>
                </c:pt>
                <c:pt idx="6">
                  <c:v>7</c:v>
                </c:pt>
                <c:pt idx="7">
                  <c:v>8</c:v>
                </c:pt>
                <c:pt idx="8">
                  <c:v>9</c:v>
                </c:pt>
                <c:pt idx="9">
                  <c:v>0</c:v>
                </c:pt>
              </c:strCache>
            </c:strRef>
          </c:cat>
          <c:val>
            <c:numRef>
              <c:f>Sheet1!$H$2:$H$12</c:f>
              <c:numCache>
                <c:formatCode>General</c:formatCode>
                <c:ptCount val="10"/>
                <c:pt idx="0">
                  <c:v>4.6589999999999998</c:v>
                </c:pt>
                <c:pt idx="1">
                  <c:v>3.004</c:v>
                </c:pt>
                <c:pt idx="2">
                  <c:v>2.9380000000000002</c:v>
                </c:pt>
                <c:pt idx="3">
                  <c:v>1.2010000000000001</c:v>
                </c:pt>
                <c:pt idx="4">
                  <c:v>7.8E-2</c:v>
                </c:pt>
                <c:pt idx="5">
                  <c:v>-0.97899999999999998</c:v>
                </c:pt>
                <c:pt idx="6">
                  <c:v>1.103</c:v>
                </c:pt>
                <c:pt idx="7">
                  <c:v>2.024</c:v>
                </c:pt>
                <c:pt idx="8">
                  <c:v>2.5030000000000001</c:v>
                </c:pt>
                <c:pt idx="9">
                  <c:v>2.6120000000000001</c:v>
                </c:pt>
              </c:numCache>
            </c:numRef>
          </c:val>
          <c:smooth val="0"/>
        </c:ser>
        <c:dLbls>
          <c:showLegendKey val="0"/>
          <c:showVal val="0"/>
          <c:showCatName val="0"/>
          <c:showSerName val="0"/>
          <c:showPercent val="0"/>
          <c:showBubbleSize val="0"/>
        </c:dLbls>
        <c:marker val="1"/>
        <c:smooth val="0"/>
        <c:axId val="177916688"/>
        <c:axId val="177917080"/>
      </c:lineChart>
      <c:catAx>
        <c:axId val="177916688"/>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177917080"/>
        <c:crosses val="autoZero"/>
        <c:auto val="1"/>
        <c:lblAlgn val="ctr"/>
        <c:lblOffset val="100"/>
        <c:noMultiLvlLbl val="0"/>
      </c:catAx>
      <c:valAx>
        <c:axId val="177917080"/>
        <c:scaling>
          <c:orientation val="minMax"/>
          <c:min val="-2"/>
        </c:scaling>
        <c:delete val="0"/>
        <c:axPos val="l"/>
        <c:majorGridlines>
          <c:spPr>
            <a:ln w="9525" cap="flat" cmpd="sng" algn="ctr">
              <a:no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17791668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legend>
    <c:plotVisOnly val="1"/>
    <c:dispBlanksAs val="gap"/>
    <c:showDLblsOverMax val="0"/>
  </c:chart>
  <c:spPr>
    <a:noFill/>
    <a:ln>
      <a:noFill/>
    </a:ln>
    <a:effectLst/>
  </c:spPr>
  <c:txPr>
    <a:bodyPr/>
    <a:lstStyle/>
    <a:p>
      <a:pPr>
        <a:defRPr/>
      </a:pPr>
      <a:endParaRPr lang="es-ES"/>
    </a:p>
  </c:txPr>
  <c:externalData r:id="rId4">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Lst>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51883592451435"/>
          <c:y val="3.9382271302573886E-2"/>
          <c:w val="0.84297355468603241"/>
          <c:h val="0.77446037278003055"/>
        </c:manualLayout>
      </c:layout>
      <c:barChart>
        <c:barDir val="col"/>
        <c:grouping val="stacked"/>
        <c:varyColors val="0"/>
        <c:ser>
          <c:idx val="0"/>
          <c:order val="0"/>
          <c:tx>
            <c:strRef>
              <c:f>'Gráfico 1'!$B$5</c:f>
              <c:strCache>
                <c:ptCount val="1"/>
                <c:pt idx="0">
                  <c:v>Sector informal</c:v>
                </c:pt>
              </c:strCache>
            </c:strRef>
          </c:tx>
          <c:spPr>
            <a:solidFill>
              <a:schemeClr val="accent1"/>
            </a:solidFill>
          </c:spPr>
          <c:invertIfNegative val="0"/>
          <c:dLbls>
            <c:spPr>
              <a:noFill/>
              <a:ln>
                <a:noFill/>
              </a:ln>
              <a:effectLst/>
            </c:spPr>
            <c:txPr>
              <a:bodyPr/>
              <a:lstStyle/>
              <a:p>
                <a:pPr>
                  <a:defRPr b="1">
                    <a:solidFill>
                      <a:schemeClr val="bg1"/>
                    </a:solidFill>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'Gráfico 1'!$C$3:$F$3</c:f>
              <c:numCache>
                <c:formatCode>General</c:formatCode>
                <c:ptCount val="4"/>
                <c:pt idx="0">
                  <c:v>2009</c:v>
                </c:pt>
                <c:pt idx="1">
                  <c:v>2011</c:v>
                </c:pt>
                <c:pt idx="2">
                  <c:v>2012</c:v>
                </c:pt>
                <c:pt idx="3">
                  <c:v>2013</c:v>
                </c:pt>
              </c:numCache>
            </c:numRef>
          </c:cat>
          <c:val>
            <c:numRef>
              <c:f>'Gráfico 1'!$C$5:$F$5</c:f>
              <c:numCache>
                <c:formatCode>_-* #,##0.0_-;\-* #,##0.0_-;_-* "-"??_-;_-@_-</c:formatCode>
                <c:ptCount val="4"/>
                <c:pt idx="0">
                  <c:v>32.1</c:v>
                </c:pt>
                <c:pt idx="1">
                  <c:v>31.4</c:v>
                </c:pt>
                <c:pt idx="2">
                  <c:v>31.1</c:v>
                </c:pt>
                <c:pt idx="3">
                  <c:v>30.5</c:v>
                </c:pt>
              </c:numCache>
            </c:numRef>
          </c:val>
        </c:ser>
        <c:ser>
          <c:idx val="1"/>
          <c:order val="1"/>
          <c:tx>
            <c:strRef>
              <c:f>'Gráfico 1'!$B$6</c:f>
              <c:strCache>
                <c:ptCount val="1"/>
                <c:pt idx="0">
                  <c:v>Sector formal</c:v>
                </c:pt>
              </c:strCache>
            </c:strRef>
          </c:tx>
          <c:spPr>
            <a:solidFill>
              <a:schemeClr val="accent3"/>
            </a:solidFill>
          </c:spPr>
          <c:invertIfNegative val="0"/>
          <c:dLbls>
            <c:spPr>
              <a:noFill/>
              <a:ln>
                <a:noFill/>
              </a:ln>
              <a:effectLst/>
            </c:spPr>
            <c:txPr>
              <a:bodyPr/>
              <a:lstStyle/>
              <a:p>
                <a:pPr>
                  <a:defRPr b="1">
                    <a:solidFill>
                      <a:schemeClr val="bg1"/>
                    </a:solidFill>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'Gráfico 1'!$C$3:$F$3</c:f>
              <c:numCache>
                <c:formatCode>General</c:formatCode>
                <c:ptCount val="4"/>
                <c:pt idx="0">
                  <c:v>2009</c:v>
                </c:pt>
                <c:pt idx="1">
                  <c:v>2011</c:v>
                </c:pt>
                <c:pt idx="2">
                  <c:v>2012</c:v>
                </c:pt>
                <c:pt idx="3">
                  <c:v>2013</c:v>
                </c:pt>
              </c:numCache>
            </c:numRef>
          </c:cat>
          <c:val>
            <c:numRef>
              <c:f>'Gráfico 1'!$C$6:$F$6</c:f>
              <c:numCache>
                <c:formatCode>_-* #,##0.0_-;\-* #,##0.0_-;_-* "-"??_-;_-@_-</c:formatCode>
                <c:ptCount val="4"/>
                <c:pt idx="0">
                  <c:v>12.3</c:v>
                </c:pt>
                <c:pt idx="1">
                  <c:v>11.4</c:v>
                </c:pt>
                <c:pt idx="2">
                  <c:v>11.7</c:v>
                </c:pt>
                <c:pt idx="3">
                  <c:v>11.4</c:v>
                </c:pt>
              </c:numCache>
            </c:numRef>
          </c:val>
        </c:ser>
        <c:ser>
          <c:idx val="2"/>
          <c:order val="2"/>
          <c:tx>
            <c:strRef>
              <c:f>'Gráfico 1'!$B$7</c:f>
              <c:strCache>
                <c:ptCount val="1"/>
                <c:pt idx="0">
                  <c:v>Sector de hogares</c:v>
                </c:pt>
              </c:strCache>
            </c:strRef>
          </c:tx>
          <c:spPr>
            <a:solidFill>
              <a:srgbClr val="FFC000"/>
            </a:solidFill>
          </c:spPr>
          <c:invertIfNegative val="0"/>
          <c:dLbls>
            <c:spPr>
              <a:noFill/>
              <a:ln>
                <a:noFill/>
              </a:ln>
              <a:effectLst/>
            </c:spPr>
            <c:txPr>
              <a:bodyPr/>
              <a:lstStyle/>
              <a:p>
                <a:pPr>
                  <a:defRPr b="1"/>
                </a:pPr>
                <a:endParaRPr lang="es-E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'Gráfico 1'!$C$3:$F$3</c:f>
              <c:numCache>
                <c:formatCode>General</c:formatCode>
                <c:ptCount val="4"/>
                <c:pt idx="0">
                  <c:v>2009</c:v>
                </c:pt>
                <c:pt idx="1">
                  <c:v>2011</c:v>
                </c:pt>
                <c:pt idx="2">
                  <c:v>2012</c:v>
                </c:pt>
                <c:pt idx="3">
                  <c:v>2013</c:v>
                </c:pt>
              </c:numCache>
            </c:numRef>
          </c:cat>
          <c:val>
            <c:numRef>
              <c:f>'Gráfico 1'!$C$7:$F$7</c:f>
              <c:numCache>
                <c:formatCode>_-* #,##0.0_-;\-* #,##0.0_-;_-* "-"??_-;_-@_-</c:formatCode>
                <c:ptCount val="4"/>
                <c:pt idx="0">
                  <c:v>5.7</c:v>
                </c:pt>
                <c:pt idx="1">
                  <c:v>5.2</c:v>
                </c:pt>
                <c:pt idx="2">
                  <c:v>5</c:v>
                </c:pt>
                <c:pt idx="3">
                  <c:v>4.9000000000000004</c:v>
                </c:pt>
              </c:numCache>
            </c:numRef>
          </c:val>
        </c:ser>
        <c:dLbls>
          <c:showLegendKey val="0"/>
          <c:showVal val="0"/>
          <c:showCatName val="0"/>
          <c:showSerName val="0"/>
          <c:showPercent val="0"/>
          <c:showBubbleSize val="0"/>
        </c:dLbls>
        <c:gapWidth val="58"/>
        <c:overlap val="100"/>
        <c:axId val="178127048"/>
        <c:axId val="178127432"/>
      </c:barChart>
      <c:catAx>
        <c:axId val="178127048"/>
        <c:scaling>
          <c:orientation val="minMax"/>
        </c:scaling>
        <c:delete val="0"/>
        <c:axPos val="b"/>
        <c:numFmt formatCode="General" sourceLinked="1"/>
        <c:majorTickMark val="out"/>
        <c:minorTickMark val="none"/>
        <c:tickLblPos val="nextTo"/>
        <c:crossAx val="178127432"/>
        <c:crosses val="autoZero"/>
        <c:auto val="1"/>
        <c:lblAlgn val="ctr"/>
        <c:lblOffset val="100"/>
        <c:noMultiLvlLbl val="0"/>
      </c:catAx>
      <c:valAx>
        <c:axId val="178127432"/>
        <c:scaling>
          <c:orientation val="minMax"/>
          <c:max val="55"/>
          <c:min val="0"/>
        </c:scaling>
        <c:delete val="0"/>
        <c:axPos val="l"/>
        <c:numFmt formatCode="#,##0" sourceLinked="0"/>
        <c:majorTickMark val="out"/>
        <c:minorTickMark val="none"/>
        <c:tickLblPos val="nextTo"/>
        <c:crossAx val="178127048"/>
        <c:crosses val="autoZero"/>
        <c:crossBetween val="between"/>
      </c:valAx>
    </c:plotArea>
    <c:legend>
      <c:legendPos val="b"/>
      <c:layout/>
      <c:overlay val="0"/>
    </c:legend>
    <c:plotVisOnly val="1"/>
    <c:dispBlanksAs val="gap"/>
    <c:showDLblsOverMax val="0"/>
  </c:chart>
  <c:spPr>
    <a:ln>
      <a:noFill/>
    </a:ln>
  </c:spPr>
  <c:txPr>
    <a:bodyPr/>
    <a:lstStyle/>
    <a:p>
      <a:pPr>
        <a:defRPr sz="1400">
          <a:solidFill>
            <a:schemeClr val="tx2"/>
          </a:solidFill>
          <a:latin typeface="Cambria" panose="02040503050406030204" pitchFamily="18" charset="0"/>
        </a:defRPr>
      </a:pPr>
      <a:endParaRPr lang="es-E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b="0"/>
            </a:pPr>
            <a:r>
              <a:rPr lang="en-GB" sz="1400" b="0" dirty="0" err="1" smtClean="0"/>
              <a:t>Caso</a:t>
            </a:r>
            <a:r>
              <a:rPr lang="en-GB" sz="1400" b="0" dirty="0" smtClean="0"/>
              <a:t> </a:t>
            </a:r>
            <a:r>
              <a:rPr lang="en-GB" sz="1400" b="0" dirty="0" err="1" smtClean="0"/>
              <a:t>Perú</a:t>
            </a:r>
            <a:r>
              <a:rPr lang="en-GB" sz="1400" b="0" dirty="0" smtClean="0"/>
              <a:t>: </a:t>
            </a:r>
            <a:r>
              <a:rPr lang="en-GB" sz="1400" b="0" dirty="0" err="1" smtClean="0"/>
              <a:t>Formalidad</a:t>
            </a:r>
            <a:r>
              <a:rPr lang="en-GB" sz="1400" b="0" baseline="0" dirty="0" smtClean="0"/>
              <a:t> </a:t>
            </a:r>
            <a:r>
              <a:rPr lang="en-GB" sz="1400" b="0" baseline="0" dirty="0" err="1" smtClean="0"/>
              <a:t>empresarial</a:t>
            </a:r>
            <a:r>
              <a:rPr lang="en-GB" sz="1400" b="0" baseline="0" dirty="0" smtClean="0"/>
              <a:t> y </a:t>
            </a:r>
            <a:r>
              <a:rPr lang="en-GB" sz="1400" b="0" baseline="0" dirty="0" err="1" smtClean="0"/>
              <a:t>formalidad</a:t>
            </a:r>
            <a:r>
              <a:rPr lang="en-GB" sz="1400" b="0" baseline="0" dirty="0" smtClean="0"/>
              <a:t> </a:t>
            </a:r>
            <a:r>
              <a:rPr lang="en-GB" sz="1400" b="0" baseline="0" dirty="0" err="1" smtClean="0"/>
              <a:t>laboral</a:t>
            </a:r>
            <a:r>
              <a:rPr lang="en-GB" sz="1400" b="0" baseline="0" dirty="0" smtClean="0"/>
              <a:t> (2014)</a:t>
            </a:r>
            <a:endParaRPr lang="en-GB" sz="1400" b="0" dirty="0"/>
          </a:p>
        </c:rich>
      </c:tx>
      <c:layout>
        <c:manualLayout>
          <c:xMode val="edge"/>
          <c:yMode val="edge"/>
          <c:x val="0.13094920734908136"/>
          <c:y val="0"/>
        </c:manualLayout>
      </c:layout>
      <c:overlay val="1"/>
    </c:title>
    <c:autoTitleDeleted val="0"/>
    <c:plotArea>
      <c:layout>
        <c:manualLayout>
          <c:layoutTarget val="inner"/>
          <c:xMode val="edge"/>
          <c:yMode val="edge"/>
          <c:x val="9.5721331536854595E-2"/>
          <c:y val="0.14691020520997497"/>
          <c:w val="0.88125407400997957"/>
          <c:h val="0.61661667232178585"/>
        </c:manualLayout>
      </c:layout>
      <c:lineChart>
        <c:grouping val="standard"/>
        <c:varyColors val="0"/>
        <c:ser>
          <c:idx val="1"/>
          <c:order val="0"/>
          <c:tx>
            <c:strRef>
              <c:f>Sheet2!$K$4</c:f>
              <c:strCache>
                <c:ptCount val="1"/>
                <c:pt idx="0">
                  <c:v>Persona jurídica o natural</c:v>
                </c:pt>
              </c:strCache>
            </c:strRef>
          </c:tx>
          <c:spPr>
            <a:ln w="25400"/>
          </c:spPr>
          <c:marker>
            <c:symbol val="none"/>
          </c:marker>
          <c:cat>
            <c:strRef>
              <c:f>'[1]Gráfico 1'!$B$5:$B$20</c:f>
              <c:strCache>
                <c:ptCount val="16"/>
                <c:pt idx="0">
                  <c:v>1</c:v>
                </c:pt>
                <c:pt idx="1">
                  <c:v>2 a 5</c:v>
                </c:pt>
                <c:pt idx="2">
                  <c:v>6 a 10</c:v>
                </c:pt>
                <c:pt idx="3">
                  <c:v>11 a 20</c:v>
                </c:pt>
                <c:pt idx="4">
                  <c:v>21 a 30</c:v>
                </c:pt>
                <c:pt idx="5">
                  <c:v>31 a 40</c:v>
                </c:pt>
                <c:pt idx="6">
                  <c:v>41 a 50</c:v>
                </c:pt>
                <c:pt idx="7">
                  <c:v>51 a 75</c:v>
                </c:pt>
                <c:pt idx="8">
                  <c:v>76 a 100</c:v>
                </c:pt>
                <c:pt idx="9">
                  <c:v>101 a 150</c:v>
                </c:pt>
                <c:pt idx="10">
                  <c:v>151 a 200</c:v>
                </c:pt>
                <c:pt idx="11">
                  <c:v>201 a 300</c:v>
                </c:pt>
                <c:pt idx="12">
                  <c:v>301 a 400</c:v>
                </c:pt>
                <c:pt idx="13">
                  <c:v>401 a 500</c:v>
                </c:pt>
                <c:pt idx="14">
                  <c:v>501 a 1000</c:v>
                </c:pt>
                <c:pt idx="15">
                  <c:v>1001 a más</c:v>
                </c:pt>
              </c:strCache>
            </c:strRef>
          </c:cat>
          <c:val>
            <c:numRef>
              <c:f>Sheet2!$K$5:$K$20</c:f>
              <c:numCache>
                <c:formatCode>0%</c:formatCode>
                <c:ptCount val="16"/>
                <c:pt idx="0">
                  <c:v>0.11286663425296839</c:v>
                </c:pt>
                <c:pt idx="1">
                  <c:v>0.23534770669693952</c:v>
                </c:pt>
                <c:pt idx="2">
                  <c:v>0.48854877946309422</c:v>
                </c:pt>
                <c:pt idx="3">
                  <c:v>0.7844067283768078</c:v>
                </c:pt>
                <c:pt idx="4">
                  <c:v>0.88558971809899745</c:v>
                </c:pt>
                <c:pt idx="5">
                  <c:v>0.86683218761400738</c:v>
                </c:pt>
                <c:pt idx="6">
                  <c:v>0.9148606857071514</c:v>
                </c:pt>
                <c:pt idx="7">
                  <c:v>0.96326752350784028</c:v>
                </c:pt>
                <c:pt idx="8">
                  <c:v>0.95719658574375333</c:v>
                </c:pt>
                <c:pt idx="9">
                  <c:v>0.95018497932351276</c:v>
                </c:pt>
                <c:pt idx="10">
                  <c:v>0.96881068001361692</c:v>
                </c:pt>
                <c:pt idx="11">
                  <c:v>0.98123013887707877</c:v>
                </c:pt>
                <c:pt idx="12">
                  <c:v>0.99158366022653699</c:v>
                </c:pt>
                <c:pt idx="13">
                  <c:v>0.99123220831327497</c:v>
                </c:pt>
                <c:pt idx="14">
                  <c:v>0.98673112328862567</c:v>
                </c:pt>
                <c:pt idx="15">
                  <c:v>0.99106651845274041</c:v>
                </c:pt>
              </c:numCache>
            </c:numRef>
          </c:val>
          <c:smooth val="1"/>
        </c:ser>
        <c:ser>
          <c:idx val="2"/>
          <c:order val="1"/>
          <c:tx>
            <c:strRef>
              <c:f>Sheet2!$M$4</c:f>
              <c:strCache>
                <c:ptCount val="1"/>
                <c:pt idx="0">
                  <c:v>Empleo formal</c:v>
                </c:pt>
              </c:strCache>
            </c:strRef>
          </c:tx>
          <c:spPr>
            <a:ln w="25400"/>
          </c:spPr>
          <c:marker>
            <c:symbol val="square"/>
            <c:size val="4"/>
          </c:marker>
          <c:cat>
            <c:strRef>
              <c:f>'[1]Gráfico 1'!$B$5:$B$20</c:f>
              <c:strCache>
                <c:ptCount val="16"/>
                <c:pt idx="0">
                  <c:v>1</c:v>
                </c:pt>
                <c:pt idx="1">
                  <c:v>2 a 5</c:v>
                </c:pt>
                <c:pt idx="2">
                  <c:v>6 a 10</c:v>
                </c:pt>
                <c:pt idx="3">
                  <c:v>11 a 20</c:v>
                </c:pt>
                <c:pt idx="4">
                  <c:v>21 a 30</c:v>
                </c:pt>
                <c:pt idx="5">
                  <c:v>31 a 40</c:v>
                </c:pt>
                <c:pt idx="6">
                  <c:v>41 a 50</c:v>
                </c:pt>
                <c:pt idx="7">
                  <c:v>51 a 75</c:v>
                </c:pt>
                <c:pt idx="8">
                  <c:v>76 a 100</c:v>
                </c:pt>
                <c:pt idx="9">
                  <c:v>101 a 150</c:v>
                </c:pt>
                <c:pt idx="10">
                  <c:v>151 a 200</c:v>
                </c:pt>
                <c:pt idx="11">
                  <c:v>201 a 300</c:v>
                </c:pt>
                <c:pt idx="12">
                  <c:v>301 a 400</c:v>
                </c:pt>
                <c:pt idx="13">
                  <c:v>401 a 500</c:v>
                </c:pt>
                <c:pt idx="14">
                  <c:v>501 a 1000</c:v>
                </c:pt>
                <c:pt idx="15">
                  <c:v>1001 a más</c:v>
                </c:pt>
              </c:strCache>
            </c:strRef>
          </c:cat>
          <c:val>
            <c:numRef>
              <c:f>Sheet2!$M$5:$M$20</c:f>
              <c:numCache>
                <c:formatCode>0.0%</c:formatCode>
                <c:ptCount val="16"/>
                <c:pt idx="0">
                  <c:v>0.11180338973817548</c:v>
                </c:pt>
                <c:pt idx="1">
                  <c:v>9.2056019330731834E-2</c:v>
                </c:pt>
                <c:pt idx="2">
                  <c:v>0.15874984426166219</c:v>
                </c:pt>
                <c:pt idx="3">
                  <c:v>0.32441319483953296</c:v>
                </c:pt>
                <c:pt idx="4">
                  <c:v>0.455680181211362</c:v>
                </c:pt>
                <c:pt idx="5">
                  <c:v>0.47615691252677078</c:v>
                </c:pt>
                <c:pt idx="6">
                  <c:v>0.54674815047540859</c:v>
                </c:pt>
                <c:pt idx="7">
                  <c:v>0.59962039670887157</c:v>
                </c:pt>
                <c:pt idx="8">
                  <c:v>0.67442793940581869</c:v>
                </c:pt>
                <c:pt idx="9">
                  <c:v>0.67083702631267117</c:v>
                </c:pt>
                <c:pt idx="10">
                  <c:v>0.7140779287692407</c:v>
                </c:pt>
                <c:pt idx="11">
                  <c:v>0.75435558833746286</c:v>
                </c:pt>
                <c:pt idx="12">
                  <c:v>0.82422572895102275</c:v>
                </c:pt>
                <c:pt idx="13">
                  <c:v>0.76077739176296044</c:v>
                </c:pt>
                <c:pt idx="14">
                  <c:v>0.83237525235300169</c:v>
                </c:pt>
                <c:pt idx="15">
                  <c:v>0.84915614002122319</c:v>
                </c:pt>
              </c:numCache>
            </c:numRef>
          </c:val>
          <c:smooth val="1"/>
        </c:ser>
        <c:dLbls>
          <c:showLegendKey val="0"/>
          <c:showVal val="0"/>
          <c:showCatName val="0"/>
          <c:showSerName val="0"/>
          <c:showPercent val="0"/>
          <c:showBubbleSize val="0"/>
        </c:dLbls>
        <c:smooth val="0"/>
        <c:axId val="177390208"/>
        <c:axId val="176610784"/>
      </c:lineChart>
      <c:catAx>
        <c:axId val="177390208"/>
        <c:scaling>
          <c:orientation val="minMax"/>
        </c:scaling>
        <c:delete val="0"/>
        <c:axPos val="b"/>
        <c:title>
          <c:tx>
            <c:rich>
              <a:bodyPr/>
              <a:lstStyle/>
              <a:p>
                <a:pPr>
                  <a:defRPr b="0"/>
                </a:pPr>
                <a:r>
                  <a:rPr lang="en-GB" b="0"/>
                  <a:t>Tamaño de empresa (Número</a:t>
                </a:r>
                <a:r>
                  <a:rPr lang="en-GB" b="0" baseline="0"/>
                  <a:t> de trabajadores)</a:t>
                </a:r>
                <a:endParaRPr lang="en-GB" b="0"/>
              </a:p>
            </c:rich>
          </c:tx>
          <c:overlay val="0"/>
        </c:title>
        <c:numFmt formatCode="General" sourceLinked="0"/>
        <c:majorTickMark val="out"/>
        <c:minorTickMark val="none"/>
        <c:tickLblPos val="nextTo"/>
        <c:txPr>
          <a:bodyPr rot="-5400000" vert="horz"/>
          <a:lstStyle/>
          <a:p>
            <a:pPr>
              <a:defRPr/>
            </a:pPr>
            <a:endParaRPr lang="es-ES"/>
          </a:p>
        </c:txPr>
        <c:crossAx val="176610784"/>
        <c:crosses val="autoZero"/>
        <c:auto val="1"/>
        <c:lblAlgn val="ctr"/>
        <c:lblOffset val="100"/>
        <c:noMultiLvlLbl val="0"/>
      </c:catAx>
      <c:valAx>
        <c:axId val="176610784"/>
        <c:scaling>
          <c:orientation val="minMax"/>
          <c:max val="1"/>
        </c:scaling>
        <c:delete val="0"/>
        <c:axPos val="l"/>
        <c:numFmt formatCode="0%" sourceLinked="0"/>
        <c:majorTickMark val="out"/>
        <c:minorTickMark val="none"/>
        <c:tickLblPos val="nextTo"/>
        <c:crossAx val="177390208"/>
        <c:crosses val="autoZero"/>
        <c:crossBetween val="between"/>
      </c:valAx>
    </c:plotArea>
    <c:plotVisOnly val="1"/>
    <c:dispBlanksAs val="gap"/>
    <c:showDLblsOverMax val="0"/>
  </c:chart>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2"/>
          <c:order val="0"/>
          <c:tx>
            <c:strRef>
              <c:f>'G1'!$A$5</c:f>
              <c:strCache>
                <c:ptCount val="1"/>
                <c:pt idx="0">
                  <c:v>Cuenta propia</c:v>
                </c:pt>
              </c:strCache>
            </c:strRef>
          </c:tx>
          <c:spPr>
            <a:ln w="25400"/>
          </c:spPr>
          <c:marker>
            <c:symbol val="triangle"/>
            <c:size val="6"/>
          </c:marker>
          <c:cat>
            <c:numRef>
              <c:f>'G1'!$B$2:$E$2</c:f>
              <c:numCache>
                <c:formatCode>General</c:formatCode>
                <c:ptCount val="4"/>
                <c:pt idx="0">
                  <c:v>2009</c:v>
                </c:pt>
                <c:pt idx="1">
                  <c:v>2011</c:v>
                </c:pt>
                <c:pt idx="2">
                  <c:v>2012</c:v>
                </c:pt>
                <c:pt idx="3">
                  <c:v>2013</c:v>
                </c:pt>
              </c:numCache>
            </c:numRef>
          </c:cat>
          <c:val>
            <c:numRef>
              <c:f>'G1'!$B$5:$E$5</c:f>
              <c:numCache>
                <c:formatCode>General</c:formatCode>
                <c:ptCount val="4"/>
                <c:pt idx="0">
                  <c:v>85</c:v>
                </c:pt>
                <c:pt idx="1">
                  <c:v>83</c:v>
                </c:pt>
                <c:pt idx="2">
                  <c:v>83.2</c:v>
                </c:pt>
                <c:pt idx="3">
                  <c:v>82.3</c:v>
                </c:pt>
              </c:numCache>
            </c:numRef>
          </c:val>
          <c:smooth val="1"/>
        </c:ser>
        <c:ser>
          <c:idx val="3"/>
          <c:order val="1"/>
          <c:tx>
            <c:strRef>
              <c:f>'G1'!$A$6</c:f>
              <c:strCache>
                <c:ptCount val="1"/>
                <c:pt idx="0">
                  <c:v>Trabajo doméstico</c:v>
                </c:pt>
              </c:strCache>
            </c:strRef>
          </c:tx>
          <c:spPr>
            <a:ln w="31750"/>
          </c:spPr>
          <c:marker>
            <c:spPr>
              <a:ln w="12700"/>
            </c:spPr>
          </c:marker>
          <c:cat>
            <c:numRef>
              <c:f>'G1'!$B$2:$E$2</c:f>
              <c:numCache>
                <c:formatCode>General</c:formatCode>
                <c:ptCount val="4"/>
                <c:pt idx="0">
                  <c:v>2009</c:v>
                </c:pt>
                <c:pt idx="1">
                  <c:v>2011</c:v>
                </c:pt>
                <c:pt idx="2">
                  <c:v>2012</c:v>
                </c:pt>
                <c:pt idx="3">
                  <c:v>2013</c:v>
                </c:pt>
              </c:numCache>
            </c:numRef>
          </c:cat>
          <c:val>
            <c:numRef>
              <c:f>'G1'!$B$6:$E$6</c:f>
              <c:numCache>
                <c:formatCode>General</c:formatCode>
                <c:ptCount val="4"/>
                <c:pt idx="0">
                  <c:v>80.099999999999994</c:v>
                </c:pt>
                <c:pt idx="1">
                  <c:v>78.099999999999994</c:v>
                </c:pt>
                <c:pt idx="2">
                  <c:v>79.3</c:v>
                </c:pt>
                <c:pt idx="3">
                  <c:v>77.5</c:v>
                </c:pt>
              </c:numCache>
            </c:numRef>
          </c:val>
          <c:smooth val="1"/>
        </c:ser>
        <c:ser>
          <c:idx val="1"/>
          <c:order val="2"/>
          <c:tx>
            <c:strRef>
              <c:f>'G1'!$A$4</c:f>
              <c:strCache>
                <c:ptCount val="1"/>
                <c:pt idx="0">
                  <c:v>Asalariado sector privado (incluye empleadores)</c:v>
                </c:pt>
              </c:strCache>
            </c:strRef>
          </c:tx>
          <c:spPr>
            <a:ln w="25400"/>
          </c:spPr>
          <c:marker>
            <c:symbol val="square"/>
            <c:size val="5"/>
          </c:marker>
          <c:cat>
            <c:numRef>
              <c:f>'G1'!$B$2:$E$2</c:f>
              <c:numCache>
                <c:formatCode>General</c:formatCode>
                <c:ptCount val="4"/>
                <c:pt idx="0">
                  <c:v>2009</c:v>
                </c:pt>
                <c:pt idx="1">
                  <c:v>2011</c:v>
                </c:pt>
                <c:pt idx="2">
                  <c:v>2012</c:v>
                </c:pt>
                <c:pt idx="3">
                  <c:v>2013</c:v>
                </c:pt>
              </c:numCache>
            </c:numRef>
          </c:cat>
          <c:val>
            <c:numRef>
              <c:f>'G1'!$B$4:$E$4</c:f>
              <c:numCache>
                <c:formatCode>General</c:formatCode>
                <c:ptCount val="4"/>
                <c:pt idx="0">
                  <c:v>36.200000000000003</c:v>
                </c:pt>
                <c:pt idx="1">
                  <c:v>24</c:v>
                </c:pt>
                <c:pt idx="2">
                  <c:v>33.700000000000003</c:v>
                </c:pt>
                <c:pt idx="3">
                  <c:v>32.9</c:v>
                </c:pt>
              </c:numCache>
            </c:numRef>
          </c:val>
          <c:smooth val="1"/>
        </c:ser>
        <c:ser>
          <c:idx val="0"/>
          <c:order val="3"/>
          <c:tx>
            <c:strRef>
              <c:f>'G1'!$A$3</c:f>
              <c:strCache>
                <c:ptCount val="1"/>
                <c:pt idx="0">
                  <c:v>Asalariado sector público</c:v>
                </c:pt>
              </c:strCache>
            </c:strRef>
          </c:tx>
          <c:spPr>
            <a:ln w="25400"/>
          </c:spPr>
          <c:cat>
            <c:numRef>
              <c:f>'G1'!$B$2:$E$2</c:f>
              <c:numCache>
                <c:formatCode>General</c:formatCode>
                <c:ptCount val="4"/>
                <c:pt idx="0">
                  <c:v>2009</c:v>
                </c:pt>
                <c:pt idx="1">
                  <c:v>2011</c:v>
                </c:pt>
                <c:pt idx="2">
                  <c:v>2012</c:v>
                </c:pt>
                <c:pt idx="3">
                  <c:v>2013</c:v>
                </c:pt>
              </c:numCache>
            </c:numRef>
          </c:cat>
          <c:val>
            <c:numRef>
              <c:f>'G1'!$B$3:$E$3</c:f>
              <c:numCache>
                <c:formatCode>General</c:formatCode>
                <c:ptCount val="4"/>
                <c:pt idx="0">
                  <c:v>15.7</c:v>
                </c:pt>
                <c:pt idx="1">
                  <c:v>15.4</c:v>
                </c:pt>
                <c:pt idx="2">
                  <c:v>15.4</c:v>
                </c:pt>
                <c:pt idx="3">
                  <c:v>15.9</c:v>
                </c:pt>
              </c:numCache>
            </c:numRef>
          </c:val>
          <c:smooth val="1"/>
        </c:ser>
        <c:dLbls>
          <c:showLegendKey val="0"/>
          <c:showVal val="0"/>
          <c:showCatName val="0"/>
          <c:showSerName val="0"/>
          <c:showPercent val="0"/>
          <c:showBubbleSize val="0"/>
        </c:dLbls>
        <c:marker val="1"/>
        <c:smooth val="0"/>
        <c:axId val="177789760"/>
        <c:axId val="177900864"/>
      </c:lineChart>
      <c:catAx>
        <c:axId val="177789760"/>
        <c:scaling>
          <c:orientation val="minMax"/>
        </c:scaling>
        <c:delete val="0"/>
        <c:axPos val="b"/>
        <c:numFmt formatCode="General" sourceLinked="1"/>
        <c:majorTickMark val="out"/>
        <c:minorTickMark val="none"/>
        <c:tickLblPos val="nextTo"/>
        <c:crossAx val="177900864"/>
        <c:crosses val="autoZero"/>
        <c:auto val="1"/>
        <c:lblAlgn val="ctr"/>
        <c:lblOffset val="100"/>
        <c:noMultiLvlLbl val="0"/>
      </c:catAx>
      <c:valAx>
        <c:axId val="177900864"/>
        <c:scaling>
          <c:orientation val="minMax"/>
          <c:max val="100"/>
        </c:scaling>
        <c:delete val="0"/>
        <c:axPos val="l"/>
        <c:numFmt formatCode="General" sourceLinked="1"/>
        <c:majorTickMark val="out"/>
        <c:minorTickMark val="none"/>
        <c:tickLblPos val="nextTo"/>
        <c:crossAx val="177789760"/>
        <c:crosses val="autoZero"/>
        <c:crossBetween val="between"/>
        <c:majorUnit val="20"/>
      </c:valAx>
    </c:plotArea>
    <c:legend>
      <c:legendPos val="b"/>
      <c:layout>
        <c:manualLayout>
          <c:xMode val="edge"/>
          <c:yMode val="edge"/>
          <c:x val="7.157351232735254E-2"/>
          <c:y val="0.71985214002196363"/>
          <c:w val="0.88027199468918849"/>
          <c:h val="0.25827032536372835"/>
        </c:manualLayout>
      </c:layout>
      <c:overlay val="0"/>
      <c:txPr>
        <a:bodyPr/>
        <a:lstStyle/>
        <a:p>
          <a:pPr>
            <a:defRPr sz="1200"/>
          </a:pPr>
          <a:endParaRPr lang="es-ES"/>
        </a:p>
      </c:txPr>
    </c:legend>
    <c:plotVisOnly val="1"/>
    <c:dispBlanksAs val="gap"/>
    <c:showDLblsOverMax val="0"/>
  </c:chart>
  <c:txPr>
    <a:bodyPr/>
    <a:lstStyle/>
    <a:p>
      <a:pPr>
        <a:defRPr sz="1400">
          <a:solidFill>
            <a:schemeClr val="tx2"/>
          </a:solidFill>
          <a:latin typeface="Cambria" panose="02040503050406030204" pitchFamily="18" charset="0"/>
        </a:defRPr>
      </a:pPr>
      <a:endParaRPr lang="es-E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0.19974</cdr:x>
      <cdr:y>0.15118</cdr:y>
    </cdr:from>
    <cdr:to>
      <cdr:x>0.41478</cdr:x>
      <cdr:y>0.1979</cdr:y>
    </cdr:to>
    <cdr:sp macro="" textlink="">
      <cdr:nvSpPr>
        <cdr:cNvPr id="2" name="TextBox 1"/>
        <cdr:cNvSpPr txBox="1"/>
      </cdr:nvSpPr>
      <cdr:spPr>
        <a:xfrm xmlns:a="http://schemas.openxmlformats.org/drawingml/2006/main">
          <a:off x="1189077" y="532552"/>
          <a:ext cx="1280160" cy="16457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GB" sz="1100" dirty="0"/>
        </a:p>
      </cdr:txBody>
    </cdr:sp>
  </cdr:relSizeAnchor>
  <cdr:relSizeAnchor xmlns:cdr="http://schemas.openxmlformats.org/drawingml/2006/chartDrawing">
    <cdr:from>
      <cdr:x>0.12448</cdr:x>
      <cdr:y>0.14339</cdr:y>
    </cdr:from>
    <cdr:to>
      <cdr:x>0.41171</cdr:x>
      <cdr:y>0.23424</cdr:y>
    </cdr:to>
    <cdr:sp macro="" textlink="">
      <cdr:nvSpPr>
        <cdr:cNvPr id="3" name="TextBox 2"/>
        <cdr:cNvSpPr txBox="1"/>
      </cdr:nvSpPr>
      <cdr:spPr>
        <a:xfrm xmlns:a="http://schemas.openxmlformats.org/drawingml/2006/main">
          <a:off x="741045" y="505111"/>
          <a:ext cx="1709928" cy="32004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ES_tradnl" sz="1100" dirty="0" smtClean="0"/>
            <a:t>Formalidad Empresarial</a:t>
          </a:r>
          <a:endParaRPr lang="en-GB" sz="1100" dirty="0"/>
        </a:p>
      </cdr:txBody>
    </cdr:sp>
  </cdr:relSizeAnchor>
  <cdr:relSizeAnchor xmlns:cdr="http://schemas.openxmlformats.org/drawingml/2006/chartDrawing">
    <cdr:from>
      <cdr:x>0.38099</cdr:x>
      <cdr:y>0.49526</cdr:y>
    </cdr:from>
    <cdr:to>
      <cdr:x>0.66822</cdr:x>
      <cdr:y>0.58612</cdr:y>
    </cdr:to>
    <cdr:sp macro="" textlink="">
      <cdr:nvSpPr>
        <cdr:cNvPr id="5" name="TextBox 1"/>
        <cdr:cNvSpPr txBox="1"/>
      </cdr:nvSpPr>
      <cdr:spPr>
        <a:xfrm xmlns:a="http://schemas.openxmlformats.org/drawingml/2006/main">
          <a:off x="2268093" y="1744631"/>
          <a:ext cx="1709928" cy="32004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ES_tradnl" sz="1100" dirty="0" smtClean="0"/>
            <a:t>Formalidad laboral</a:t>
          </a:r>
          <a:endParaRPr lang="en-GB"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AE929D2E-6E24-C048-BCF2-6D23935F9003}" type="datetimeFigureOut">
              <a:rPr lang="en-US" smtClean="0"/>
              <a:t>4/27/2017</a:t>
            </a:fld>
            <a:endParaRPr lang="en-US"/>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8D34CE50-D8AA-0E43-B185-4FD1D1701D2F}" type="slidenum">
              <a:rPr lang="en-US" smtClean="0"/>
              <a:t>‹#›</a:t>
            </a:fld>
            <a:endParaRPr lang="en-US"/>
          </a:p>
        </p:txBody>
      </p:sp>
    </p:spTree>
    <p:extLst>
      <p:ext uri="{BB962C8B-B14F-4D97-AF65-F5344CB8AC3E}">
        <p14:creationId xmlns:p14="http://schemas.microsoft.com/office/powerpoint/2010/main" val="340240407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F9181453-73BB-9447-8FEE-FBFB8B616AE6}" type="datetimeFigureOut">
              <a:rPr lang="en-US" smtClean="0"/>
              <a:t>4/27/2017</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3C3B83ED-680C-9845-AEF6-8CDE421A3566}" type="slidenum">
              <a:rPr lang="en-US" smtClean="0"/>
              <a:t>‹#›</a:t>
            </a:fld>
            <a:endParaRPr lang="en-US"/>
          </a:p>
        </p:txBody>
      </p:sp>
    </p:spTree>
    <p:extLst>
      <p:ext uri="{BB962C8B-B14F-4D97-AF65-F5344CB8AC3E}">
        <p14:creationId xmlns:p14="http://schemas.microsoft.com/office/powerpoint/2010/main" val="347331090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_tradnl" dirty="0"/>
          </a:p>
        </p:txBody>
      </p:sp>
      <p:sp>
        <p:nvSpPr>
          <p:cNvPr id="4" name="Marcador de número de diapositiva 3"/>
          <p:cNvSpPr>
            <a:spLocks noGrp="1"/>
          </p:cNvSpPr>
          <p:nvPr>
            <p:ph type="sldNum" sz="quarter" idx="10"/>
          </p:nvPr>
        </p:nvSpPr>
        <p:spPr/>
        <p:txBody>
          <a:bodyPr/>
          <a:lstStyle/>
          <a:p>
            <a:fld id="{3C3B83ED-680C-9845-AEF6-8CDE421A3566}" type="slidenum">
              <a:rPr lang="en-US" smtClean="0"/>
              <a:t>1</a:t>
            </a:fld>
            <a:endParaRPr lang="en-US"/>
          </a:p>
        </p:txBody>
      </p:sp>
    </p:spTree>
    <p:extLst>
      <p:ext uri="{BB962C8B-B14F-4D97-AF65-F5344CB8AC3E}">
        <p14:creationId xmlns:p14="http://schemas.microsoft.com/office/powerpoint/2010/main" val="2963988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78E05AD-7F5E-D44D-B66C-7C5D131E181F}" type="datetime1">
              <a:rPr lang="en-US" smtClean="0"/>
              <a:t>4/27/2017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8DBDDD-C8D3-4B37-8192-C2A3C8DC4C86}"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2A3174-2133-2A4E-8E64-7649A3054B04}" type="datetime1">
              <a:rPr lang="en-US" smtClean="0"/>
              <a:t>4/27/2017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8DBDDD-C8D3-4B37-8192-C2A3C8DC4C86}"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40088A-8F7E-964F-86EC-4FCB854DA2C3}" type="datetime1">
              <a:rPr lang="en-US" smtClean="0"/>
              <a:t>4/27/2017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8DBDDD-C8D3-4B37-8192-C2A3C8DC4C86}"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794CF8-C0F5-C74E-88FE-86A9DA85EB3A}" type="datetime1">
              <a:rPr lang="en-US" smtClean="0"/>
              <a:t>4/27/2017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8DBDDD-C8D3-4B37-8192-C2A3C8DC4C86}"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4108B9-B6DF-C64F-BB75-96AD870D2B9C}" type="datetime1">
              <a:rPr lang="en-US" smtClean="0"/>
              <a:t>4/27/2017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8DBDDD-C8D3-4B37-8192-C2A3C8DC4C86}"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37EF94B-A2A7-9A4C-83A1-FC05656A1D9A}" type="datetime1">
              <a:rPr lang="en-US" smtClean="0"/>
              <a:t>4/27/2017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48DBDDD-C8D3-4B37-8192-C2A3C8DC4C86}"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887C63-D4E6-BB49-93E0-B70032CFCD06}" type="datetime1">
              <a:rPr lang="en-US" smtClean="0"/>
              <a:t>4/27/2017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48DBDDD-C8D3-4B37-8192-C2A3C8DC4C86}"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87BA3F-7105-7D43-8D03-37EB0432BCB4}" type="datetime1">
              <a:rPr lang="en-US" smtClean="0"/>
              <a:t>4/27/2017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48DBDDD-C8D3-4B37-8192-C2A3C8DC4C86}"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D87B3C-D586-984D-A9D7-E2BAF8B232DA}" type="datetime1">
              <a:rPr lang="en-US" smtClean="0"/>
              <a:t>4/27/2017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48DBDDD-C8D3-4B37-8192-C2A3C8DC4C86}"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3F9EC2-03D3-C842-97BA-F2B2CC4B4B54}" type="datetime1">
              <a:rPr lang="en-US" smtClean="0"/>
              <a:t>4/27/2017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48DBDDD-C8D3-4B37-8192-C2A3C8DC4C86}" type="slidenum">
              <a:rPr lang="en-GB" smtClean="0"/>
              <a:t>‹#›</a:t>
            </a:fld>
            <a:endParaRPr lang="en-GB"/>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B74F6BD8-61CE-0B43-AEA6-E7BE6BFA370C}" type="datetime1">
              <a:rPr lang="en-US" smtClean="0"/>
              <a:t>4/27/2017</a:t>
            </a:fld>
            <a:endParaRPr lang="en-GB"/>
          </a:p>
        </p:txBody>
      </p:sp>
      <p:sp>
        <p:nvSpPr>
          <p:cNvPr id="9" name="Slide Number Placeholder 8"/>
          <p:cNvSpPr>
            <a:spLocks noGrp="1"/>
          </p:cNvSpPr>
          <p:nvPr>
            <p:ph type="sldNum" sz="quarter" idx="11"/>
          </p:nvPr>
        </p:nvSpPr>
        <p:spPr/>
        <p:txBody>
          <a:bodyPr/>
          <a:lstStyle/>
          <a:p>
            <a:fld id="{048DBDDD-C8D3-4B37-8192-C2A3C8DC4C86}" type="slidenum">
              <a:rPr lang="en-GB" smtClean="0"/>
              <a:t>‹#›</a:t>
            </a:fld>
            <a:endParaRPr lang="en-GB"/>
          </a:p>
        </p:txBody>
      </p:sp>
      <p:sp>
        <p:nvSpPr>
          <p:cNvPr id="10" name="Footer Placeholder 9"/>
          <p:cNvSpPr>
            <a:spLocks noGrp="1"/>
          </p:cNvSpPr>
          <p:nvPr>
            <p:ph type="ftr" sz="quarter" idx="12"/>
          </p:nvPr>
        </p:nvSpPr>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048DBDDD-C8D3-4B37-8192-C2A3C8DC4C86}" type="slidenum">
              <a:rPr lang="en-GB" smtClean="0"/>
              <a:t>‹#›</a:t>
            </a:fld>
            <a:endParaRPr lang="en-GB"/>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GB"/>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F50C5B21-A6FA-6F4F-8598-211A57E910CB}" type="datetime1">
              <a:rPr lang="en-US" smtClean="0"/>
              <a:t>4/27/2017</a:t>
            </a:fld>
            <a:endParaRPr lang="en-GB"/>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chart" Target="../charts/chart3.xml"/></Relationships>
</file>

<file path=ppt/slides/_rels/slide1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chart" Target="../charts/chart4.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8" Type="http://schemas.openxmlformats.org/officeDocument/2006/relationships/image" Target="../media/image12.png"/><Relationship Id="rId3" Type="http://schemas.microsoft.com/office/2007/relationships/hdphoto" Target="../media/hdphoto1.wdp"/><Relationship Id="rId7" Type="http://schemas.openxmlformats.org/officeDocument/2006/relationships/image" Target="../media/image11.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chart" Target="../charts/chart1.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chart" Target="../charts/chart2.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8520" y="548681"/>
            <a:ext cx="8064895" cy="5040560"/>
          </a:xfrm>
        </p:spPr>
        <p:txBody>
          <a:bodyPr/>
          <a:lstStyle/>
          <a:p>
            <a:pPr algn="ctr"/>
            <a:r>
              <a:rPr lang="es-ES" sz="4400" dirty="0" smtClean="0"/>
              <a:t/>
            </a:r>
            <a:br>
              <a:rPr lang="es-ES" sz="4400" dirty="0" smtClean="0"/>
            </a:br>
            <a:r>
              <a:rPr lang="es-ES" sz="4400" dirty="0" smtClean="0"/>
              <a:t/>
            </a:r>
            <a:br>
              <a:rPr lang="es-ES" sz="4400" dirty="0" smtClean="0"/>
            </a:br>
            <a:r>
              <a:rPr lang="es-ES" sz="4400" dirty="0" smtClean="0"/>
              <a:t/>
            </a:r>
            <a:br>
              <a:rPr lang="es-ES" sz="4400" dirty="0" smtClean="0"/>
            </a:br>
            <a:r>
              <a:rPr lang="es-ES" sz="4400" dirty="0"/>
              <a:t/>
            </a:r>
            <a:br>
              <a:rPr lang="es-ES" sz="4400" dirty="0"/>
            </a:br>
            <a:r>
              <a:rPr lang="es-ES" sz="4400" dirty="0" smtClean="0"/>
              <a:t/>
            </a:r>
            <a:br>
              <a:rPr lang="es-ES" sz="4400" dirty="0" smtClean="0"/>
            </a:br>
            <a:r>
              <a:rPr lang="es-ES" sz="4400" dirty="0"/>
              <a:t/>
            </a:r>
            <a:br>
              <a:rPr lang="es-ES" sz="4400" dirty="0"/>
            </a:br>
            <a:r>
              <a:rPr lang="es-ES" sz="4400" dirty="0" smtClean="0"/>
              <a:t/>
            </a:r>
            <a:br>
              <a:rPr lang="es-ES" sz="4400" dirty="0" smtClean="0"/>
            </a:br>
            <a:r>
              <a:rPr lang="es-ES" sz="2800" dirty="0" smtClean="0"/>
              <a:t> </a:t>
            </a:r>
            <a:br>
              <a:rPr lang="es-ES" sz="2800" dirty="0" smtClean="0"/>
            </a:br>
            <a:r>
              <a:rPr lang="es-ES" sz="2800" dirty="0"/>
              <a:t/>
            </a:r>
            <a:br>
              <a:rPr lang="es-ES" sz="2800" dirty="0"/>
            </a:br>
            <a:r>
              <a:rPr lang="es-ES" sz="2800" dirty="0" smtClean="0"/>
              <a:t/>
            </a:r>
            <a:br>
              <a:rPr lang="es-ES" sz="2800" dirty="0" smtClean="0"/>
            </a:br>
            <a:r>
              <a:rPr lang="es-ES" sz="2800" dirty="0"/>
              <a:t/>
            </a:r>
            <a:br>
              <a:rPr lang="es-ES" sz="2800" dirty="0"/>
            </a:br>
            <a:r>
              <a:rPr lang="es-ES" sz="2800" dirty="0" smtClean="0"/>
              <a:t/>
            </a:r>
            <a:br>
              <a:rPr lang="es-ES" sz="2800" dirty="0" smtClean="0"/>
            </a:br>
            <a:r>
              <a:rPr lang="es-AR" sz="3200" dirty="0"/>
              <a:t>Organización de los Estados Americanos </a:t>
            </a:r>
            <a:r>
              <a:rPr lang="es-AR" sz="3200" dirty="0" smtClean="0"/>
              <a:t/>
            </a:r>
            <a:br>
              <a:rPr lang="es-AR" sz="3200" dirty="0" smtClean="0"/>
            </a:br>
            <a:r>
              <a:rPr lang="es-ES" sz="1200" dirty="0" smtClean="0"/>
              <a:t/>
            </a:r>
            <a:br>
              <a:rPr lang="es-ES" sz="1200" dirty="0" smtClean="0"/>
            </a:br>
            <a:r>
              <a:rPr lang="es-AR" sz="2800" dirty="0" smtClean="0"/>
              <a:t>Conferencia Interamericana de Ministros de Trabajo</a:t>
            </a:r>
            <a:br>
              <a:rPr lang="es-AR" sz="2800" dirty="0" smtClean="0"/>
            </a:br>
            <a:r>
              <a:rPr lang="es-AR" sz="2800" dirty="0" smtClean="0"/>
              <a:t/>
            </a:r>
            <a:br>
              <a:rPr lang="es-AR" sz="2800" dirty="0" smtClean="0"/>
            </a:br>
            <a:r>
              <a:rPr lang="es-AR" sz="2000" dirty="0" smtClean="0"/>
              <a:t>Grupo de Trabajo 1</a:t>
            </a:r>
            <a:br>
              <a:rPr lang="es-AR" sz="2000" dirty="0" smtClean="0"/>
            </a:br>
            <a:r>
              <a:rPr lang="es-AR" sz="2000" dirty="0" smtClean="0"/>
              <a:t>Políticas públicas integradas para el empleo productivo </a:t>
            </a:r>
            <a:br>
              <a:rPr lang="es-AR" sz="2000" dirty="0" smtClean="0"/>
            </a:br>
            <a:r>
              <a:rPr lang="es-AR" sz="2000" dirty="0" smtClean="0"/>
              <a:t>y el trabajo decente con inclusión social</a:t>
            </a:r>
            <a:br>
              <a:rPr lang="es-AR" sz="2000" dirty="0" smtClean="0"/>
            </a:br>
            <a:r>
              <a:rPr lang="es-AR" sz="2000" dirty="0"/>
              <a:t/>
            </a:r>
            <a:br>
              <a:rPr lang="es-AR" sz="2000" dirty="0"/>
            </a:br>
            <a:r>
              <a:rPr lang="es-AR" sz="2000" dirty="0" smtClean="0"/>
              <a:t>Panel 1</a:t>
            </a:r>
            <a:br>
              <a:rPr lang="es-AR" sz="2000" dirty="0" smtClean="0"/>
            </a:br>
            <a:r>
              <a:rPr lang="es-AR" sz="2000" dirty="0" smtClean="0"/>
              <a:t>Transición de la economía informal a la economía formal</a:t>
            </a:r>
            <a:r>
              <a:rPr lang="es-AR" sz="2000" dirty="0"/>
              <a:t/>
            </a:r>
            <a:br>
              <a:rPr lang="es-AR" sz="2000" dirty="0"/>
            </a:br>
            <a:r>
              <a:rPr lang="es-AR" sz="2000" dirty="0" smtClean="0"/>
              <a:t/>
            </a:r>
            <a:br>
              <a:rPr lang="es-AR" sz="2000" dirty="0" smtClean="0"/>
            </a:br>
            <a:r>
              <a:rPr lang="es-AR" sz="2000" dirty="0" smtClean="0"/>
              <a:t>Asunción, 27 de abril de 2017</a:t>
            </a:r>
            <a:br>
              <a:rPr lang="es-AR" sz="2000" dirty="0" smtClean="0"/>
            </a:br>
            <a:endParaRPr lang="en-GB" sz="2000" dirty="0"/>
          </a:p>
        </p:txBody>
      </p:sp>
      <p:sp>
        <p:nvSpPr>
          <p:cNvPr id="3" name="Subtitle 2"/>
          <p:cNvSpPr>
            <a:spLocks noGrp="1"/>
          </p:cNvSpPr>
          <p:nvPr>
            <p:ph type="subTitle" idx="1"/>
          </p:nvPr>
        </p:nvSpPr>
        <p:spPr>
          <a:xfrm>
            <a:off x="3923928" y="5740145"/>
            <a:ext cx="4446984" cy="898605"/>
          </a:xfrm>
        </p:spPr>
        <p:txBody>
          <a:bodyPr>
            <a:normAutofit fontScale="85000" lnSpcReduction="10000"/>
          </a:bodyPr>
          <a:lstStyle/>
          <a:p>
            <a:pPr>
              <a:lnSpc>
                <a:spcPct val="110000"/>
              </a:lnSpc>
              <a:spcBef>
                <a:spcPts val="0"/>
              </a:spcBef>
            </a:pPr>
            <a:r>
              <a:rPr lang="es-AR" sz="1800" dirty="0" smtClean="0">
                <a:solidFill>
                  <a:schemeClr val="tx2"/>
                </a:solidFill>
                <a:latin typeface="+mj-lt"/>
              </a:rPr>
              <a:t>Pablo Casalí</a:t>
            </a:r>
          </a:p>
          <a:p>
            <a:pPr>
              <a:lnSpc>
                <a:spcPct val="110000"/>
              </a:lnSpc>
              <a:spcBef>
                <a:spcPts val="0"/>
              </a:spcBef>
            </a:pPr>
            <a:r>
              <a:rPr lang="es-AR" sz="1800" dirty="0" smtClean="0">
                <a:solidFill>
                  <a:schemeClr val="tx2"/>
                </a:solidFill>
                <a:latin typeface="+mj-lt"/>
              </a:rPr>
              <a:t>Especialista en Protección Social</a:t>
            </a:r>
          </a:p>
          <a:p>
            <a:pPr>
              <a:lnSpc>
                <a:spcPct val="110000"/>
              </a:lnSpc>
              <a:spcBef>
                <a:spcPts val="0"/>
              </a:spcBef>
            </a:pPr>
            <a:r>
              <a:rPr lang="es-AR" sz="1800" dirty="0" smtClean="0">
                <a:solidFill>
                  <a:schemeClr val="tx2"/>
                </a:solidFill>
                <a:latin typeface="+mj-lt"/>
              </a:rPr>
              <a:t>Oficina de la OIT para el Cono Sur de América Latina</a:t>
            </a:r>
            <a:endParaRPr lang="en-GB" sz="1800" dirty="0">
              <a:solidFill>
                <a:schemeClr val="tx2"/>
              </a:solidFill>
              <a:latin typeface="+mj-lt"/>
            </a:endParaRPr>
          </a:p>
        </p:txBody>
      </p:sp>
      <p:pic>
        <p:nvPicPr>
          <p:cNvPr id="4" name="Picture 3"/>
          <p:cNvPicPr>
            <a:picLocks noChangeAspect="1"/>
          </p:cNvPicPr>
          <p:nvPr/>
        </p:nvPicPr>
        <p:blipFill>
          <a:blip r:embed="rId3" cstate="print">
            <a:duotone>
              <a:prstClr val="black"/>
              <a:schemeClr val="accent1">
                <a:tint val="45000"/>
                <a:satMod val="400000"/>
              </a:schemeClr>
            </a:duotone>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7293698" y="116632"/>
            <a:ext cx="1008112" cy="1625016"/>
          </a:xfrm>
          <a:prstGeom prst="rect">
            <a:avLst/>
          </a:prstGeom>
        </p:spPr>
      </p:pic>
      <p:grpSp>
        <p:nvGrpSpPr>
          <p:cNvPr id="9" name="Group 8"/>
          <p:cNvGrpSpPr/>
          <p:nvPr/>
        </p:nvGrpSpPr>
        <p:grpSpPr>
          <a:xfrm>
            <a:off x="606527" y="5263709"/>
            <a:ext cx="1018177" cy="1008112"/>
            <a:chOff x="467544" y="4797152"/>
            <a:chExt cx="1018177" cy="1008112"/>
          </a:xfrm>
        </p:grpSpPr>
        <p:sp>
          <p:nvSpPr>
            <p:cNvPr id="5" name="Rectangle 4"/>
            <p:cNvSpPr/>
            <p:nvPr/>
          </p:nvSpPr>
          <p:spPr>
            <a:xfrm>
              <a:off x="467544" y="4797152"/>
              <a:ext cx="648072" cy="648072"/>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7" name="Rectangle 6"/>
            <p:cNvSpPr/>
            <p:nvPr/>
          </p:nvSpPr>
          <p:spPr>
            <a:xfrm>
              <a:off x="837649" y="4949552"/>
              <a:ext cx="648072" cy="648072"/>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8" name="Rectangle 7"/>
            <p:cNvSpPr/>
            <p:nvPr/>
          </p:nvSpPr>
          <p:spPr>
            <a:xfrm>
              <a:off x="619944" y="5157192"/>
              <a:ext cx="648072" cy="648072"/>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grpSp>
    </p:spTree>
    <p:extLst>
      <p:ext uri="{BB962C8B-B14F-4D97-AF65-F5344CB8AC3E}">
        <p14:creationId xmlns:p14="http://schemas.microsoft.com/office/powerpoint/2010/main" val="28424929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duotone>
              <a:prstClr val="black"/>
              <a:schemeClr val="accent1">
                <a:tint val="45000"/>
                <a:satMod val="400000"/>
              </a:schemeClr>
            </a:duotone>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7293698" y="116632"/>
            <a:ext cx="1008112" cy="1625016"/>
          </a:xfrm>
          <a:prstGeom prst="rect">
            <a:avLst/>
          </a:prstGeom>
        </p:spPr>
      </p:pic>
      <p:grpSp>
        <p:nvGrpSpPr>
          <p:cNvPr id="9" name="Group 8"/>
          <p:cNvGrpSpPr/>
          <p:nvPr/>
        </p:nvGrpSpPr>
        <p:grpSpPr>
          <a:xfrm>
            <a:off x="606527" y="5263709"/>
            <a:ext cx="1018177" cy="1008112"/>
            <a:chOff x="467544" y="4797152"/>
            <a:chExt cx="1018177" cy="1008112"/>
          </a:xfrm>
        </p:grpSpPr>
        <p:sp>
          <p:nvSpPr>
            <p:cNvPr id="5" name="Rectangle 4"/>
            <p:cNvSpPr/>
            <p:nvPr/>
          </p:nvSpPr>
          <p:spPr>
            <a:xfrm>
              <a:off x="467544" y="4797152"/>
              <a:ext cx="648072" cy="648072"/>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7" name="Rectangle 6"/>
            <p:cNvSpPr/>
            <p:nvPr/>
          </p:nvSpPr>
          <p:spPr>
            <a:xfrm>
              <a:off x="837649" y="4949552"/>
              <a:ext cx="648072" cy="648072"/>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8" name="Rectangle 7"/>
            <p:cNvSpPr/>
            <p:nvPr/>
          </p:nvSpPr>
          <p:spPr>
            <a:xfrm>
              <a:off x="619944" y="5157192"/>
              <a:ext cx="648072" cy="648072"/>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grpSp>
      <p:sp>
        <p:nvSpPr>
          <p:cNvPr id="10" name="TextBox 3"/>
          <p:cNvSpPr txBox="1"/>
          <p:nvPr/>
        </p:nvSpPr>
        <p:spPr>
          <a:xfrm>
            <a:off x="395536" y="385500"/>
            <a:ext cx="6696744" cy="523220"/>
          </a:xfrm>
          <a:prstGeom prst="rect">
            <a:avLst/>
          </a:prstGeom>
          <a:solidFill>
            <a:srgbClr val="0070C0"/>
          </a:solidFill>
        </p:spPr>
        <p:txBody>
          <a:bodyPr wrap="square" rtlCol="0">
            <a:spAutoFit/>
          </a:bodyPr>
          <a:lstStyle/>
          <a:p>
            <a:pPr marL="285750" indent="-285750"/>
            <a:r>
              <a:rPr lang="es-ES_tradnl" sz="2800" b="1" dirty="0" smtClean="0">
                <a:solidFill>
                  <a:schemeClr val="bg1"/>
                </a:solidFill>
                <a:latin typeface="Cambria" panose="02040503050406030204" pitchFamily="18" charset="0"/>
              </a:rPr>
              <a:t>Tendencias de la informalidad</a:t>
            </a:r>
            <a:endParaRPr lang="es-ES_tradnl" sz="2800" b="1" dirty="0">
              <a:solidFill>
                <a:schemeClr val="bg1"/>
              </a:solidFill>
              <a:latin typeface="Cambria" panose="02040503050406030204" pitchFamily="18" charset="0"/>
            </a:endParaRPr>
          </a:p>
        </p:txBody>
      </p:sp>
      <p:graphicFrame>
        <p:nvGraphicFramePr>
          <p:cNvPr id="11" name="Table 10"/>
          <p:cNvGraphicFramePr>
            <a:graphicFrameLocks noGrp="1"/>
          </p:cNvGraphicFramePr>
          <p:nvPr>
            <p:extLst>
              <p:ext uri="{D42A27DB-BD31-4B8C-83A1-F6EECF244321}">
                <p14:modId xmlns:p14="http://schemas.microsoft.com/office/powerpoint/2010/main" val="1354721657"/>
              </p:ext>
            </p:extLst>
          </p:nvPr>
        </p:nvGraphicFramePr>
        <p:xfrm>
          <a:off x="107504" y="1199198"/>
          <a:ext cx="8420210" cy="5146268"/>
        </p:xfrm>
        <a:graphic>
          <a:graphicData uri="http://schemas.openxmlformats.org/drawingml/2006/table">
            <a:tbl>
              <a:tblPr>
                <a:tableStyleId>{BC89EF96-8CEA-46FF-86C4-4CE0E7609802}</a:tableStyleId>
              </a:tblPr>
              <a:tblGrid>
                <a:gridCol w="1752488"/>
                <a:gridCol w="2570239"/>
                <a:gridCol w="1993240"/>
                <a:gridCol w="2104243"/>
              </a:tblGrid>
              <a:tr h="267793">
                <a:tc>
                  <a:txBody>
                    <a:bodyPr/>
                    <a:lstStyle/>
                    <a:p>
                      <a:pPr algn="ctr" fontAlgn="ctr"/>
                      <a:r>
                        <a:rPr lang="es-ES" sz="1300" b="1" u="none" strike="noStrike" dirty="0" smtClean="0">
                          <a:solidFill>
                            <a:schemeClr val="bg1"/>
                          </a:solidFill>
                          <a:effectLst/>
                          <a:latin typeface="Cambria" panose="02040503050406030204" pitchFamily="18" charset="0"/>
                        </a:rPr>
                        <a:t>PAÍSES</a:t>
                      </a:r>
                      <a:endParaRPr lang="en-GB" sz="1300" b="1" i="0" u="none" strike="noStrike" dirty="0">
                        <a:solidFill>
                          <a:schemeClr val="bg1"/>
                        </a:solidFill>
                        <a:effectLst/>
                        <a:latin typeface="Cambria" panose="02040503050406030204" pitchFamily="18" charset="0"/>
                      </a:endParaRPr>
                    </a:p>
                  </a:txBody>
                  <a:tcPr marL="9525" marR="9525" marT="9525" marB="0" anchor="ctr">
                    <a:solidFill>
                      <a:srgbClr val="0070C0"/>
                    </a:solidFill>
                  </a:tcPr>
                </a:tc>
                <a:tc>
                  <a:txBody>
                    <a:bodyPr/>
                    <a:lstStyle/>
                    <a:p>
                      <a:pPr algn="ctr" fontAlgn="ctr"/>
                      <a:r>
                        <a:rPr lang="es-ES" sz="1300" b="1" u="none" strike="noStrike" dirty="0" smtClean="0">
                          <a:solidFill>
                            <a:schemeClr val="bg1"/>
                          </a:solidFill>
                          <a:effectLst/>
                          <a:latin typeface="Cambria" panose="02040503050406030204" pitchFamily="18" charset="0"/>
                        </a:rPr>
                        <a:t>INDICADOR</a:t>
                      </a:r>
                      <a:endParaRPr lang="en-GB" sz="1300" b="1" i="0" u="none" strike="noStrike" dirty="0">
                        <a:solidFill>
                          <a:schemeClr val="bg1"/>
                        </a:solidFill>
                        <a:effectLst/>
                        <a:latin typeface="Cambria" panose="02040503050406030204" pitchFamily="18" charset="0"/>
                      </a:endParaRPr>
                    </a:p>
                  </a:txBody>
                  <a:tcPr marL="9525" marR="9525" marT="9525" marB="0" anchor="ctr">
                    <a:solidFill>
                      <a:srgbClr val="0070C0"/>
                    </a:solidFill>
                  </a:tcPr>
                </a:tc>
                <a:tc>
                  <a:txBody>
                    <a:bodyPr/>
                    <a:lstStyle/>
                    <a:p>
                      <a:pPr algn="ctr" fontAlgn="ctr"/>
                      <a:r>
                        <a:rPr lang="es-ES" sz="1300" b="1" u="none" strike="noStrike" dirty="0" smtClean="0">
                          <a:solidFill>
                            <a:schemeClr val="bg1"/>
                          </a:solidFill>
                          <a:effectLst/>
                          <a:latin typeface="Cambria" panose="02040503050406030204" pitchFamily="18" charset="0"/>
                        </a:rPr>
                        <a:t>PERÍODO</a:t>
                      </a:r>
                      <a:endParaRPr lang="en-GB" sz="1300" b="1" i="0" u="none" strike="noStrike" dirty="0">
                        <a:solidFill>
                          <a:schemeClr val="bg1"/>
                        </a:solidFill>
                        <a:effectLst/>
                        <a:latin typeface="Cambria" panose="02040503050406030204" pitchFamily="18" charset="0"/>
                      </a:endParaRPr>
                    </a:p>
                  </a:txBody>
                  <a:tcPr marL="9525" marR="9525" marT="9525" marB="0" anchor="ctr">
                    <a:solidFill>
                      <a:srgbClr val="0070C0"/>
                    </a:solidFill>
                  </a:tcPr>
                </a:tc>
                <a:tc>
                  <a:txBody>
                    <a:bodyPr/>
                    <a:lstStyle/>
                    <a:p>
                      <a:pPr algn="ctr" fontAlgn="ctr"/>
                      <a:r>
                        <a:rPr lang="es-ES_tradnl" sz="1300" b="1" i="0" u="none" strike="noStrike" dirty="0" smtClean="0">
                          <a:solidFill>
                            <a:schemeClr val="bg1"/>
                          </a:solidFill>
                          <a:effectLst/>
                          <a:latin typeface="Cambria" panose="02040503050406030204" pitchFamily="18" charset="0"/>
                        </a:rPr>
                        <a:t>EVOLUCIÓN</a:t>
                      </a:r>
                      <a:endParaRPr lang="en-GB" sz="1300" b="1" i="0" u="none" strike="noStrike" dirty="0">
                        <a:solidFill>
                          <a:schemeClr val="bg1"/>
                        </a:solidFill>
                        <a:effectLst/>
                        <a:latin typeface="Cambria" panose="02040503050406030204" pitchFamily="18" charset="0"/>
                      </a:endParaRPr>
                    </a:p>
                  </a:txBody>
                  <a:tcPr marL="9525" marR="9525" marT="9525" marB="0" anchor="ctr">
                    <a:solidFill>
                      <a:srgbClr val="0070C0"/>
                    </a:solidFill>
                  </a:tcPr>
                </a:tc>
              </a:tr>
              <a:tr h="512298">
                <a:tc>
                  <a:txBody>
                    <a:bodyPr/>
                    <a:lstStyle/>
                    <a:p>
                      <a:pPr marL="0" algn="ctr" defTabSz="914400" rtl="0" eaLnBrk="1" fontAlgn="ctr" latinLnBrk="0" hangingPunct="1"/>
                      <a:r>
                        <a:rPr lang="es-ES" sz="1300" u="none" strike="noStrike" kern="1200" dirty="0">
                          <a:solidFill>
                            <a:schemeClr val="tx2"/>
                          </a:solidFill>
                          <a:effectLst/>
                          <a:latin typeface="Cambria" panose="02040503050406030204" pitchFamily="18" charset="0"/>
                          <a:ea typeface="+mn-ea"/>
                          <a:cs typeface="+mn-cs"/>
                        </a:rPr>
                        <a:t>Argentina</a:t>
                      </a:r>
                      <a:endParaRPr lang="en-GB" sz="1300" u="none" strike="noStrike" kern="1200" dirty="0">
                        <a:solidFill>
                          <a:schemeClr val="tx2"/>
                        </a:solidFill>
                        <a:effectLst/>
                        <a:latin typeface="Cambria" panose="02040503050406030204" pitchFamily="18" charset="0"/>
                        <a:ea typeface="+mn-ea"/>
                        <a:cs typeface="+mn-cs"/>
                      </a:endParaRPr>
                    </a:p>
                  </a:txBody>
                  <a:tcPr marL="9525" marR="9525" marT="9525" marB="0" anchor="ctr"/>
                </a:tc>
                <a:tc>
                  <a:txBody>
                    <a:bodyPr/>
                    <a:lstStyle/>
                    <a:p>
                      <a:pPr marL="0" algn="ctr" defTabSz="914400" rtl="0" eaLnBrk="1" fontAlgn="ctr" latinLnBrk="0" hangingPunct="1"/>
                      <a:r>
                        <a:rPr lang="es-ES" sz="1300" u="none" strike="noStrike" kern="1200">
                          <a:solidFill>
                            <a:schemeClr val="tx2"/>
                          </a:solidFill>
                          <a:effectLst/>
                          <a:latin typeface="Cambria" panose="02040503050406030204" pitchFamily="18" charset="0"/>
                          <a:ea typeface="+mn-ea"/>
                          <a:cs typeface="+mn-cs"/>
                        </a:rPr>
                        <a:t>Empleo asalariado no registrado</a:t>
                      </a:r>
                      <a:endParaRPr lang="en-GB" sz="1300" u="none" strike="noStrike" kern="1200">
                        <a:solidFill>
                          <a:schemeClr val="tx2"/>
                        </a:solidFill>
                        <a:effectLst/>
                        <a:latin typeface="Cambria" panose="02040503050406030204" pitchFamily="18" charset="0"/>
                        <a:ea typeface="+mn-ea"/>
                        <a:cs typeface="+mn-cs"/>
                      </a:endParaRPr>
                    </a:p>
                  </a:txBody>
                  <a:tcPr marL="9525" marR="9525" marT="9525" marB="0" anchor="ctr"/>
                </a:tc>
                <a:tc>
                  <a:txBody>
                    <a:bodyPr/>
                    <a:lstStyle/>
                    <a:p>
                      <a:pPr marL="0" algn="ctr" defTabSz="914400" rtl="0" eaLnBrk="1" fontAlgn="ctr" latinLnBrk="0" hangingPunct="1"/>
                      <a:r>
                        <a:rPr lang="es-ES" sz="1300" u="none" strike="noStrike" kern="1200" dirty="0">
                          <a:solidFill>
                            <a:schemeClr val="tx2"/>
                          </a:solidFill>
                          <a:effectLst/>
                          <a:latin typeface="Cambria" panose="02040503050406030204" pitchFamily="18" charset="0"/>
                          <a:ea typeface="+mn-ea"/>
                          <a:cs typeface="+mn-cs"/>
                        </a:rPr>
                        <a:t>2003 – 2012</a:t>
                      </a:r>
                      <a:endParaRPr lang="en-GB" sz="1300" u="none" strike="noStrike" kern="1200" dirty="0">
                        <a:solidFill>
                          <a:schemeClr val="tx2"/>
                        </a:solidFill>
                        <a:effectLst/>
                        <a:latin typeface="Cambria" panose="02040503050406030204" pitchFamily="18" charset="0"/>
                        <a:ea typeface="+mn-ea"/>
                        <a:cs typeface="+mn-cs"/>
                      </a:endParaRPr>
                    </a:p>
                  </a:txBody>
                  <a:tcPr marL="9525" marR="9525" marT="9525" marB="0" anchor="ctr"/>
                </a:tc>
                <a:tc>
                  <a:txBody>
                    <a:bodyPr/>
                    <a:lstStyle/>
                    <a:p>
                      <a:pPr algn="ctr" fontAlgn="ctr"/>
                      <a:r>
                        <a:rPr lang="es-ES" sz="1300" u="none" strike="noStrike" dirty="0">
                          <a:solidFill>
                            <a:schemeClr val="tx2"/>
                          </a:solidFill>
                          <a:effectLst/>
                          <a:latin typeface="Cambria" panose="02040503050406030204" pitchFamily="18" charset="0"/>
                        </a:rPr>
                        <a:t>↓ 14,5</a:t>
                      </a:r>
                      <a:endParaRPr lang="en-GB" sz="1300" b="0" i="0" u="none" strike="noStrike" dirty="0">
                        <a:solidFill>
                          <a:schemeClr val="tx2"/>
                        </a:solidFill>
                        <a:effectLst/>
                        <a:latin typeface="Cambria" panose="02040503050406030204" pitchFamily="18" charset="0"/>
                      </a:endParaRPr>
                    </a:p>
                  </a:txBody>
                  <a:tcPr marL="9525" marR="9525" marT="9525" marB="0" anchor="ctr"/>
                </a:tc>
              </a:tr>
              <a:tr h="512298">
                <a:tc>
                  <a:txBody>
                    <a:bodyPr/>
                    <a:lstStyle/>
                    <a:p>
                      <a:pPr marL="0" algn="ctr" defTabSz="914400" rtl="0" eaLnBrk="1" fontAlgn="ctr" latinLnBrk="0" hangingPunct="1"/>
                      <a:r>
                        <a:rPr lang="es-ES" sz="1300" u="none" strike="noStrike" kern="1200" dirty="0">
                          <a:solidFill>
                            <a:schemeClr val="tx2"/>
                          </a:solidFill>
                          <a:effectLst/>
                          <a:latin typeface="Cambria" panose="02040503050406030204" pitchFamily="18" charset="0"/>
                          <a:ea typeface="+mn-ea"/>
                          <a:cs typeface="+mn-cs"/>
                        </a:rPr>
                        <a:t>Brasil</a:t>
                      </a:r>
                      <a:endParaRPr lang="en-GB" sz="1300" u="none" strike="noStrike" kern="1200" dirty="0">
                        <a:solidFill>
                          <a:schemeClr val="tx2"/>
                        </a:solidFill>
                        <a:effectLst/>
                        <a:latin typeface="Cambria" panose="02040503050406030204" pitchFamily="18" charset="0"/>
                        <a:ea typeface="+mn-ea"/>
                        <a:cs typeface="+mn-cs"/>
                      </a:endParaRPr>
                    </a:p>
                  </a:txBody>
                  <a:tcPr marL="9525" marR="9525" marT="9525" marB="0" anchor="ctr"/>
                </a:tc>
                <a:tc>
                  <a:txBody>
                    <a:bodyPr/>
                    <a:lstStyle/>
                    <a:p>
                      <a:pPr marL="0" algn="ctr" defTabSz="914400" rtl="0" eaLnBrk="1" fontAlgn="ctr" latinLnBrk="0" hangingPunct="1"/>
                      <a:r>
                        <a:rPr lang="es-ES" sz="1300" u="none" strike="noStrike" kern="1200" dirty="0">
                          <a:solidFill>
                            <a:schemeClr val="tx2"/>
                          </a:solidFill>
                          <a:effectLst/>
                          <a:latin typeface="Cambria" panose="02040503050406030204" pitchFamily="18" charset="0"/>
                          <a:ea typeface="+mn-ea"/>
                          <a:cs typeface="+mn-cs"/>
                        </a:rPr>
                        <a:t>Empleo </a:t>
                      </a:r>
                      <a:r>
                        <a:rPr lang="es-ES" sz="1300" u="none" strike="noStrike" kern="1200" dirty="0" smtClean="0">
                          <a:solidFill>
                            <a:schemeClr val="tx2"/>
                          </a:solidFill>
                          <a:effectLst/>
                          <a:latin typeface="Cambria" panose="02040503050406030204" pitchFamily="18" charset="0"/>
                          <a:ea typeface="+mn-ea"/>
                          <a:cs typeface="+mn-cs"/>
                        </a:rPr>
                        <a:t>informal</a:t>
                      </a:r>
                      <a:endParaRPr lang="es-ES" sz="1300" i="1" u="none" strike="noStrike" kern="1200" baseline="0" dirty="0" smtClean="0">
                        <a:solidFill>
                          <a:schemeClr val="tx2"/>
                        </a:solidFill>
                        <a:effectLst/>
                        <a:latin typeface="Cambria" panose="02040503050406030204" pitchFamily="18" charset="0"/>
                        <a:ea typeface="+mn-ea"/>
                        <a:cs typeface="+mn-cs"/>
                      </a:endParaRPr>
                    </a:p>
                    <a:p>
                      <a:pPr marL="0" algn="ctr" defTabSz="914400" rtl="0" eaLnBrk="1" fontAlgn="ctr" latinLnBrk="0" hangingPunct="1"/>
                      <a:r>
                        <a:rPr lang="es-ES" sz="1300" u="none" strike="noStrike" kern="1200" dirty="0" smtClean="0">
                          <a:solidFill>
                            <a:schemeClr val="tx2"/>
                          </a:solidFill>
                          <a:effectLst/>
                          <a:latin typeface="Cambria" panose="02040503050406030204" pitchFamily="18" charset="0"/>
                          <a:ea typeface="+mn-ea"/>
                          <a:cs typeface="+mn-cs"/>
                        </a:rPr>
                        <a:t> (% </a:t>
                      </a:r>
                      <a:r>
                        <a:rPr lang="es-ES" sz="1300" u="none" strike="noStrike" kern="1200" dirty="0">
                          <a:solidFill>
                            <a:schemeClr val="tx2"/>
                          </a:solidFill>
                          <a:effectLst/>
                          <a:latin typeface="Cambria" panose="02040503050406030204" pitchFamily="18" charset="0"/>
                          <a:ea typeface="+mn-ea"/>
                          <a:cs typeface="+mn-cs"/>
                        </a:rPr>
                        <a:t>empleo total)</a:t>
                      </a:r>
                      <a:endParaRPr lang="en-GB" sz="1300" u="none" strike="noStrike" kern="1200" dirty="0">
                        <a:solidFill>
                          <a:schemeClr val="tx2"/>
                        </a:solidFill>
                        <a:effectLst/>
                        <a:latin typeface="Cambria" panose="02040503050406030204" pitchFamily="18" charset="0"/>
                        <a:ea typeface="+mn-ea"/>
                        <a:cs typeface="+mn-cs"/>
                      </a:endParaRPr>
                    </a:p>
                  </a:txBody>
                  <a:tcPr marL="9525" marR="9525" marT="9525" marB="0" anchor="ctr"/>
                </a:tc>
                <a:tc>
                  <a:txBody>
                    <a:bodyPr/>
                    <a:lstStyle/>
                    <a:p>
                      <a:pPr marL="0" algn="ctr" defTabSz="914400" rtl="0" eaLnBrk="1" fontAlgn="ctr" latinLnBrk="0" hangingPunct="1"/>
                      <a:r>
                        <a:rPr lang="es-ES" sz="1300" u="none" strike="noStrike" kern="1200">
                          <a:solidFill>
                            <a:schemeClr val="tx2"/>
                          </a:solidFill>
                          <a:effectLst/>
                          <a:latin typeface="Cambria" panose="02040503050406030204" pitchFamily="18" charset="0"/>
                          <a:ea typeface="+mn-ea"/>
                          <a:cs typeface="+mn-cs"/>
                        </a:rPr>
                        <a:t>2002 - 2012</a:t>
                      </a:r>
                      <a:endParaRPr lang="en-GB" sz="1300" u="none" strike="noStrike" kern="1200">
                        <a:solidFill>
                          <a:schemeClr val="tx2"/>
                        </a:solidFill>
                        <a:effectLst/>
                        <a:latin typeface="Cambria" panose="02040503050406030204" pitchFamily="18" charset="0"/>
                        <a:ea typeface="+mn-ea"/>
                        <a:cs typeface="+mn-cs"/>
                      </a:endParaRPr>
                    </a:p>
                  </a:txBody>
                  <a:tcPr marL="9525" marR="9525" marT="9525" marB="0" anchor="ctr"/>
                </a:tc>
                <a:tc>
                  <a:txBody>
                    <a:bodyPr/>
                    <a:lstStyle/>
                    <a:p>
                      <a:pPr algn="ctr" fontAlgn="ctr"/>
                      <a:r>
                        <a:rPr lang="es-ES" sz="1300" u="none" strike="noStrike" dirty="0">
                          <a:solidFill>
                            <a:schemeClr val="tx2"/>
                          </a:solidFill>
                          <a:effectLst/>
                          <a:latin typeface="Cambria" panose="02040503050406030204" pitchFamily="18" charset="0"/>
                        </a:rPr>
                        <a:t>↓ 13,9</a:t>
                      </a:r>
                      <a:endParaRPr lang="en-GB" sz="1300" b="0" i="0" u="none" strike="noStrike" dirty="0">
                        <a:solidFill>
                          <a:schemeClr val="tx2"/>
                        </a:solidFill>
                        <a:effectLst/>
                        <a:latin typeface="Cambria" panose="02040503050406030204" pitchFamily="18" charset="0"/>
                      </a:endParaRPr>
                    </a:p>
                  </a:txBody>
                  <a:tcPr marL="9525" marR="9525" marT="9525" marB="0" anchor="ctr"/>
                </a:tc>
              </a:tr>
              <a:tr h="512298">
                <a:tc>
                  <a:txBody>
                    <a:bodyPr/>
                    <a:lstStyle/>
                    <a:p>
                      <a:pPr marL="0" algn="ctr" defTabSz="914400" rtl="0" eaLnBrk="1" fontAlgn="ctr" latinLnBrk="0" hangingPunct="1"/>
                      <a:r>
                        <a:rPr lang="es-PE" sz="1300" u="none" strike="noStrike" kern="1200" dirty="0" smtClean="0">
                          <a:solidFill>
                            <a:schemeClr val="tx2"/>
                          </a:solidFill>
                          <a:effectLst/>
                          <a:latin typeface="Cambria" panose="02040503050406030204" pitchFamily="18" charset="0"/>
                          <a:ea typeface="+mn-ea"/>
                          <a:cs typeface="+mn-cs"/>
                        </a:rPr>
                        <a:t>Colombia</a:t>
                      </a:r>
                      <a:endParaRPr lang="en-GB" sz="1300" u="none" strike="noStrike" kern="1200" dirty="0">
                        <a:solidFill>
                          <a:schemeClr val="tx2"/>
                        </a:solidFill>
                        <a:effectLst/>
                        <a:latin typeface="Cambria" panose="02040503050406030204" pitchFamily="18" charset="0"/>
                        <a:ea typeface="+mn-ea"/>
                        <a:cs typeface="+mn-cs"/>
                      </a:endParaRP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1300" u="none" strike="noStrike" kern="1200" dirty="0" smtClean="0">
                          <a:solidFill>
                            <a:schemeClr val="tx2"/>
                          </a:solidFill>
                          <a:effectLst/>
                          <a:latin typeface="Cambria" panose="02040503050406030204" pitchFamily="18" charset="0"/>
                          <a:ea typeface="+mn-ea"/>
                          <a:cs typeface="+mn-cs"/>
                        </a:rPr>
                        <a:t>Empleo informal </a:t>
                      </a:r>
                      <a:br>
                        <a:rPr lang="es-ES" sz="1300" u="none" strike="noStrike" kern="1200" dirty="0" smtClean="0">
                          <a:solidFill>
                            <a:schemeClr val="tx2"/>
                          </a:solidFill>
                          <a:effectLst/>
                          <a:latin typeface="Cambria" panose="02040503050406030204" pitchFamily="18" charset="0"/>
                          <a:ea typeface="+mn-ea"/>
                          <a:cs typeface="+mn-cs"/>
                        </a:rPr>
                      </a:br>
                      <a:r>
                        <a:rPr lang="es-ES" sz="1300" u="none" strike="noStrike" kern="1200" dirty="0" smtClean="0">
                          <a:solidFill>
                            <a:schemeClr val="tx2"/>
                          </a:solidFill>
                          <a:effectLst/>
                          <a:latin typeface="Cambria" panose="02040503050406030204" pitchFamily="18" charset="0"/>
                          <a:ea typeface="+mn-ea"/>
                          <a:cs typeface="+mn-cs"/>
                        </a:rPr>
                        <a:t>(% empleo total)</a:t>
                      </a:r>
                      <a:endParaRPr lang="en-GB" sz="1300" u="none" strike="noStrike" kern="1200" dirty="0">
                        <a:solidFill>
                          <a:schemeClr val="tx2"/>
                        </a:solidFill>
                        <a:effectLst/>
                        <a:latin typeface="Cambria" panose="02040503050406030204" pitchFamily="18" charset="0"/>
                        <a:ea typeface="+mn-ea"/>
                        <a:cs typeface="+mn-cs"/>
                      </a:endParaRP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1300" u="none" strike="noStrike" kern="1200" dirty="0" smtClean="0">
                          <a:solidFill>
                            <a:schemeClr val="tx2"/>
                          </a:solidFill>
                          <a:effectLst/>
                          <a:latin typeface="Cambria" panose="02040503050406030204" pitchFamily="18" charset="0"/>
                          <a:ea typeface="+mn-ea"/>
                          <a:cs typeface="+mn-cs"/>
                        </a:rPr>
                        <a:t>2009 - 2013</a:t>
                      </a:r>
                      <a:endParaRPr lang="en-GB" sz="1300" u="none" strike="noStrike" kern="1200" dirty="0">
                        <a:solidFill>
                          <a:schemeClr val="tx2"/>
                        </a:solidFill>
                        <a:effectLst/>
                        <a:latin typeface="Cambria" panose="02040503050406030204" pitchFamily="18" charset="0"/>
                        <a:ea typeface="+mn-ea"/>
                        <a:cs typeface="+mn-cs"/>
                      </a:endParaRP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1300" u="none" strike="noStrike" dirty="0" smtClean="0">
                          <a:solidFill>
                            <a:schemeClr val="tx2"/>
                          </a:solidFill>
                          <a:effectLst/>
                          <a:latin typeface="Cambria" panose="02040503050406030204" pitchFamily="18" charset="0"/>
                        </a:rPr>
                        <a:t>↓ 3,0</a:t>
                      </a:r>
                      <a:endParaRPr lang="en-GB" sz="1300" b="0" i="0" u="none" strike="noStrike" dirty="0">
                        <a:solidFill>
                          <a:schemeClr val="tx2"/>
                        </a:solidFill>
                        <a:effectLst/>
                        <a:latin typeface="Cambria" panose="02040503050406030204" pitchFamily="18" charset="0"/>
                      </a:endParaRPr>
                    </a:p>
                  </a:txBody>
                  <a:tcPr marL="9525" marR="9525" marT="9525" marB="0" anchor="ctr"/>
                </a:tc>
              </a:tr>
              <a:tr h="512298">
                <a:tc>
                  <a:txBody>
                    <a:bodyPr/>
                    <a:lstStyle/>
                    <a:p>
                      <a:pPr marL="0" algn="ctr" defTabSz="914400" rtl="0" eaLnBrk="1" fontAlgn="ctr" latinLnBrk="0" hangingPunct="1"/>
                      <a:r>
                        <a:rPr lang="es-ES" sz="1300" u="none" strike="noStrike" kern="1200" dirty="0">
                          <a:solidFill>
                            <a:schemeClr val="tx2"/>
                          </a:solidFill>
                          <a:effectLst/>
                          <a:latin typeface="Cambria" panose="02040503050406030204" pitchFamily="18" charset="0"/>
                          <a:ea typeface="+mn-ea"/>
                          <a:cs typeface="+mn-cs"/>
                        </a:rPr>
                        <a:t>Ecuador</a:t>
                      </a:r>
                      <a:endParaRPr lang="en-GB" sz="1300" u="none" strike="noStrike" kern="1200" dirty="0">
                        <a:solidFill>
                          <a:schemeClr val="tx2"/>
                        </a:solidFill>
                        <a:effectLst/>
                        <a:latin typeface="Cambria" panose="02040503050406030204" pitchFamily="18" charset="0"/>
                        <a:ea typeface="+mn-ea"/>
                        <a:cs typeface="+mn-cs"/>
                      </a:endParaRPr>
                    </a:p>
                  </a:txBody>
                  <a:tcPr marL="9525" marR="9525" marT="9525" marB="0" anchor="ctr"/>
                </a:tc>
                <a:tc>
                  <a:txBody>
                    <a:bodyPr/>
                    <a:lstStyle/>
                    <a:p>
                      <a:pPr marL="0" algn="ctr" defTabSz="914400" rtl="0" eaLnBrk="1" fontAlgn="ctr" latinLnBrk="0" hangingPunct="1"/>
                      <a:r>
                        <a:rPr lang="es-ES" sz="1300" u="none" strike="noStrike" kern="1200" dirty="0">
                          <a:solidFill>
                            <a:schemeClr val="tx2"/>
                          </a:solidFill>
                          <a:effectLst/>
                          <a:latin typeface="Cambria" panose="02040503050406030204" pitchFamily="18" charset="0"/>
                          <a:ea typeface="+mn-ea"/>
                          <a:cs typeface="+mn-cs"/>
                        </a:rPr>
                        <a:t>Empleo informal </a:t>
                      </a:r>
                      <a:br>
                        <a:rPr lang="es-ES" sz="1300" u="none" strike="noStrike" kern="1200" dirty="0">
                          <a:solidFill>
                            <a:schemeClr val="tx2"/>
                          </a:solidFill>
                          <a:effectLst/>
                          <a:latin typeface="Cambria" panose="02040503050406030204" pitchFamily="18" charset="0"/>
                          <a:ea typeface="+mn-ea"/>
                          <a:cs typeface="+mn-cs"/>
                        </a:rPr>
                      </a:br>
                      <a:r>
                        <a:rPr lang="es-ES" sz="1300" u="none" strike="noStrike" kern="1200" dirty="0">
                          <a:solidFill>
                            <a:schemeClr val="tx2"/>
                          </a:solidFill>
                          <a:effectLst/>
                          <a:latin typeface="Cambria" panose="02040503050406030204" pitchFamily="18" charset="0"/>
                          <a:ea typeface="+mn-ea"/>
                          <a:cs typeface="+mn-cs"/>
                        </a:rPr>
                        <a:t>(% empleo total)</a:t>
                      </a:r>
                      <a:endParaRPr lang="en-GB" sz="1300" u="none" strike="noStrike" kern="1200" dirty="0">
                        <a:solidFill>
                          <a:schemeClr val="tx2"/>
                        </a:solidFill>
                        <a:effectLst/>
                        <a:latin typeface="Cambria" panose="02040503050406030204" pitchFamily="18" charset="0"/>
                        <a:ea typeface="+mn-ea"/>
                        <a:cs typeface="+mn-cs"/>
                      </a:endParaRPr>
                    </a:p>
                  </a:txBody>
                  <a:tcPr marL="9525" marR="9525" marT="9525" marB="0" anchor="ctr"/>
                </a:tc>
                <a:tc>
                  <a:txBody>
                    <a:bodyPr/>
                    <a:lstStyle/>
                    <a:p>
                      <a:pPr marL="0" algn="ctr" defTabSz="914400" rtl="0" eaLnBrk="1" fontAlgn="ctr" latinLnBrk="0" hangingPunct="1"/>
                      <a:r>
                        <a:rPr lang="es-ES" sz="1300" u="none" strike="noStrike" kern="1200" dirty="0">
                          <a:solidFill>
                            <a:schemeClr val="tx2"/>
                          </a:solidFill>
                          <a:effectLst/>
                          <a:latin typeface="Cambria" panose="02040503050406030204" pitchFamily="18" charset="0"/>
                          <a:ea typeface="+mn-ea"/>
                          <a:cs typeface="+mn-cs"/>
                        </a:rPr>
                        <a:t>2009 - 2012</a:t>
                      </a:r>
                      <a:endParaRPr lang="en-GB" sz="1300" u="none" strike="noStrike" kern="1200" dirty="0">
                        <a:solidFill>
                          <a:schemeClr val="tx2"/>
                        </a:solidFill>
                        <a:effectLst/>
                        <a:latin typeface="Cambria" panose="02040503050406030204" pitchFamily="18" charset="0"/>
                        <a:ea typeface="+mn-ea"/>
                        <a:cs typeface="+mn-cs"/>
                      </a:endParaRPr>
                    </a:p>
                  </a:txBody>
                  <a:tcPr marL="9525" marR="9525" marT="9525" marB="0" anchor="ctr"/>
                </a:tc>
                <a:tc>
                  <a:txBody>
                    <a:bodyPr/>
                    <a:lstStyle/>
                    <a:p>
                      <a:pPr algn="ctr" fontAlgn="ctr"/>
                      <a:r>
                        <a:rPr lang="es-ES" sz="1300" u="none" strike="noStrike">
                          <a:solidFill>
                            <a:schemeClr val="tx2"/>
                          </a:solidFill>
                          <a:effectLst/>
                          <a:latin typeface="Cambria" panose="02040503050406030204" pitchFamily="18" charset="0"/>
                        </a:rPr>
                        <a:t>↓ 10,8</a:t>
                      </a:r>
                      <a:endParaRPr lang="en-GB" sz="1300" b="0" i="0" u="none" strike="noStrike">
                        <a:solidFill>
                          <a:schemeClr val="tx2"/>
                        </a:solidFill>
                        <a:effectLst/>
                        <a:latin typeface="Cambria" panose="02040503050406030204" pitchFamily="18" charset="0"/>
                      </a:endParaRPr>
                    </a:p>
                  </a:txBody>
                  <a:tcPr marL="9525" marR="9525" marT="9525" marB="0" anchor="ctr"/>
                </a:tc>
              </a:tr>
              <a:tr h="512298">
                <a:tc>
                  <a:txBody>
                    <a:bodyPr/>
                    <a:lstStyle/>
                    <a:p>
                      <a:pPr algn="ctr" fontAlgn="ctr"/>
                      <a:r>
                        <a:rPr lang="es-ES" sz="1300" u="none" strike="noStrike" dirty="0">
                          <a:solidFill>
                            <a:schemeClr val="tx2"/>
                          </a:solidFill>
                          <a:effectLst/>
                          <a:latin typeface="Cambria" panose="02040503050406030204" pitchFamily="18" charset="0"/>
                        </a:rPr>
                        <a:t>Jamaica</a:t>
                      </a:r>
                      <a:endParaRPr lang="en-GB" sz="1300" b="1" i="0" u="none" strike="noStrike" dirty="0">
                        <a:solidFill>
                          <a:schemeClr val="tx2"/>
                        </a:solidFill>
                        <a:effectLst/>
                        <a:latin typeface="Cambria" panose="02040503050406030204" pitchFamily="18" charset="0"/>
                      </a:endParaRPr>
                    </a:p>
                  </a:txBody>
                  <a:tcPr marL="9525" marR="9525" marT="9525" marB="0" anchor="ctr"/>
                </a:tc>
                <a:tc>
                  <a:txBody>
                    <a:bodyPr/>
                    <a:lstStyle/>
                    <a:p>
                      <a:pPr algn="ctr" fontAlgn="ctr"/>
                      <a:r>
                        <a:rPr lang="es-ES" sz="1300" u="none" strike="noStrike">
                          <a:solidFill>
                            <a:schemeClr val="tx2"/>
                          </a:solidFill>
                          <a:effectLst/>
                          <a:latin typeface="Cambria" panose="02040503050406030204" pitchFamily="18" charset="0"/>
                        </a:rPr>
                        <a:t>Empleo informal </a:t>
                      </a:r>
                      <a:br>
                        <a:rPr lang="es-ES" sz="1300" u="none" strike="noStrike">
                          <a:solidFill>
                            <a:schemeClr val="tx2"/>
                          </a:solidFill>
                          <a:effectLst/>
                          <a:latin typeface="Cambria" panose="02040503050406030204" pitchFamily="18" charset="0"/>
                        </a:rPr>
                      </a:br>
                      <a:r>
                        <a:rPr lang="es-ES" sz="1300" u="none" strike="noStrike">
                          <a:solidFill>
                            <a:schemeClr val="tx2"/>
                          </a:solidFill>
                          <a:effectLst/>
                          <a:latin typeface="Cambria" panose="02040503050406030204" pitchFamily="18" charset="0"/>
                        </a:rPr>
                        <a:t>(% empleo total)</a:t>
                      </a:r>
                      <a:endParaRPr lang="en-GB" sz="1300" b="0" i="0" u="none" strike="noStrike">
                        <a:solidFill>
                          <a:schemeClr val="tx2"/>
                        </a:solidFill>
                        <a:effectLst/>
                        <a:latin typeface="Cambria" panose="02040503050406030204" pitchFamily="18" charset="0"/>
                      </a:endParaRPr>
                    </a:p>
                  </a:txBody>
                  <a:tcPr marL="9525" marR="9525" marT="9525" marB="0" anchor="ctr"/>
                </a:tc>
                <a:tc>
                  <a:txBody>
                    <a:bodyPr/>
                    <a:lstStyle/>
                    <a:p>
                      <a:pPr algn="ctr" fontAlgn="ctr"/>
                      <a:r>
                        <a:rPr lang="es-ES" sz="1300" u="none" strike="noStrike">
                          <a:solidFill>
                            <a:schemeClr val="tx2"/>
                          </a:solidFill>
                          <a:effectLst/>
                          <a:latin typeface="Cambria" panose="02040503050406030204" pitchFamily="18" charset="0"/>
                        </a:rPr>
                        <a:t>2008 - 2012</a:t>
                      </a:r>
                      <a:endParaRPr lang="en-GB" sz="1300" b="0" i="0" u="none" strike="noStrike">
                        <a:solidFill>
                          <a:schemeClr val="tx2"/>
                        </a:solidFill>
                        <a:effectLst/>
                        <a:latin typeface="Cambria" panose="02040503050406030204" pitchFamily="18" charset="0"/>
                      </a:endParaRPr>
                    </a:p>
                  </a:txBody>
                  <a:tcPr marL="9525" marR="9525" marT="9525" marB="0" anchor="ctr"/>
                </a:tc>
                <a:tc>
                  <a:txBody>
                    <a:bodyPr/>
                    <a:lstStyle/>
                    <a:p>
                      <a:pPr algn="ctr" fontAlgn="ctr"/>
                      <a:r>
                        <a:rPr lang="es-ES" sz="1300" u="none" strike="noStrike">
                          <a:solidFill>
                            <a:schemeClr val="tx2"/>
                          </a:solidFill>
                          <a:effectLst/>
                          <a:latin typeface="Cambria" panose="02040503050406030204" pitchFamily="18" charset="0"/>
                        </a:rPr>
                        <a:t>↓   3,1</a:t>
                      </a:r>
                      <a:endParaRPr lang="en-GB" sz="1300" b="0" i="0" u="none" strike="noStrike">
                        <a:solidFill>
                          <a:schemeClr val="tx2"/>
                        </a:solidFill>
                        <a:effectLst/>
                        <a:latin typeface="Cambria" panose="02040503050406030204" pitchFamily="18" charset="0"/>
                      </a:endParaRPr>
                    </a:p>
                  </a:txBody>
                  <a:tcPr marL="9525" marR="9525" marT="9525" marB="0" anchor="ctr"/>
                </a:tc>
              </a:tr>
              <a:tr h="512298">
                <a:tc>
                  <a:txBody>
                    <a:bodyPr/>
                    <a:lstStyle/>
                    <a:p>
                      <a:pPr algn="ctr" fontAlgn="ctr"/>
                      <a:r>
                        <a:rPr lang="es-ES" sz="1300" u="none" strike="noStrike" dirty="0">
                          <a:solidFill>
                            <a:schemeClr val="tx2"/>
                          </a:solidFill>
                          <a:effectLst/>
                          <a:latin typeface="Cambria" panose="02040503050406030204" pitchFamily="18" charset="0"/>
                        </a:rPr>
                        <a:t>México</a:t>
                      </a:r>
                      <a:endParaRPr lang="en-GB" sz="1300" b="1" i="0" u="none" strike="noStrike" dirty="0">
                        <a:solidFill>
                          <a:schemeClr val="tx2"/>
                        </a:solidFill>
                        <a:effectLst/>
                        <a:latin typeface="Cambria" panose="02040503050406030204" pitchFamily="18" charset="0"/>
                      </a:endParaRPr>
                    </a:p>
                  </a:txBody>
                  <a:tcPr marL="9525" marR="9525" marT="9525" marB="0" anchor="ctr"/>
                </a:tc>
                <a:tc>
                  <a:txBody>
                    <a:bodyPr/>
                    <a:lstStyle/>
                    <a:p>
                      <a:pPr algn="ctr" fontAlgn="ctr"/>
                      <a:r>
                        <a:rPr lang="es-ES" sz="1300" u="none" strike="noStrike">
                          <a:solidFill>
                            <a:schemeClr val="tx2"/>
                          </a:solidFill>
                          <a:effectLst/>
                          <a:latin typeface="Cambria" panose="02040503050406030204" pitchFamily="18" charset="0"/>
                        </a:rPr>
                        <a:t>Empleo informal </a:t>
                      </a:r>
                      <a:br>
                        <a:rPr lang="es-ES" sz="1300" u="none" strike="noStrike">
                          <a:solidFill>
                            <a:schemeClr val="tx2"/>
                          </a:solidFill>
                          <a:effectLst/>
                          <a:latin typeface="Cambria" panose="02040503050406030204" pitchFamily="18" charset="0"/>
                        </a:rPr>
                      </a:br>
                      <a:r>
                        <a:rPr lang="es-ES" sz="1300" u="none" strike="noStrike">
                          <a:solidFill>
                            <a:schemeClr val="tx2"/>
                          </a:solidFill>
                          <a:effectLst/>
                          <a:latin typeface="Cambria" panose="02040503050406030204" pitchFamily="18" charset="0"/>
                        </a:rPr>
                        <a:t>(% empleo total)</a:t>
                      </a:r>
                      <a:endParaRPr lang="en-GB" sz="1300" b="0" i="0" u="none" strike="noStrike">
                        <a:solidFill>
                          <a:schemeClr val="tx2"/>
                        </a:solidFill>
                        <a:effectLst/>
                        <a:latin typeface="Cambria" panose="02040503050406030204" pitchFamily="18" charset="0"/>
                      </a:endParaRPr>
                    </a:p>
                  </a:txBody>
                  <a:tcPr marL="9525" marR="9525" marT="9525" marB="0" anchor="ctr"/>
                </a:tc>
                <a:tc>
                  <a:txBody>
                    <a:bodyPr/>
                    <a:lstStyle/>
                    <a:p>
                      <a:pPr algn="ctr" fontAlgn="ctr"/>
                      <a:r>
                        <a:rPr lang="es-ES" sz="1300" u="none" strike="noStrike">
                          <a:solidFill>
                            <a:schemeClr val="tx2"/>
                          </a:solidFill>
                          <a:effectLst/>
                          <a:latin typeface="Cambria" panose="02040503050406030204" pitchFamily="18" charset="0"/>
                        </a:rPr>
                        <a:t>2010 - 2013</a:t>
                      </a:r>
                      <a:endParaRPr lang="en-GB" sz="1300" b="0" i="0" u="none" strike="noStrike">
                        <a:solidFill>
                          <a:schemeClr val="tx2"/>
                        </a:solidFill>
                        <a:effectLst/>
                        <a:latin typeface="Cambria" panose="02040503050406030204" pitchFamily="18" charset="0"/>
                      </a:endParaRPr>
                    </a:p>
                  </a:txBody>
                  <a:tcPr marL="9525" marR="9525" marT="9525" marB="0" anchor="ctr"/>
                </a:tc>
                <a:tc>
                  <a:txBody>
                    <a:bodyPr/>
                    <a:lstStyle/>
                    <a:p>
                      <a:pPr algn="ctr" fontAlgn="ctr"/>
                      <a:r>
                        <a:rPr lang="es-ES" sz="1300" u="none" strike="noStrike" dirty="0">
                          <a:solidFill>
                            <a:schemeClr val="tx2"/>
                          </a:solidFill>
                          <a:effectLst/>
                          <a:latin typeface="Cambria" panose="02040503050406030204" pitchFamily="18" charset="0"/>
                        </a:rPr>
                        <a:t>↓   0,7</a:t>
                      </a:r>
                      <a:endParaRPr lang="en-GB" sz="1300" b="0" i="0" u="none" strike="noStrike" dirty="0">
                        <a:solidFill>
                          <a:schemeClr val="tx2"/>
                        </a:solidFill>
                        <a:effectLst/>
                        <a:latin typeface="Cambria" panose="02040503050406030204" pitchFamily="18" charset="0"/>
                      </a:endParaRPr>
                    </a:p>
                  </a:txBody>
                  <a:tcPr marL="9525" marR="9525" marT="9525" marB="0" anchor="ctr"/>
                </a:tc>
              </a:tr>
              <a:tr h="512298">
                <a:tc>
                  <a:txBody>
                    <a:bodyPr/>
                    <a:lstStyle/>
                    <a:p>
                      <a:pPr algn="ctr" fontAlgn="ctr"/>
                      <a:r>
                        <a:rPr lang="es-ES" sz="1300" u="none" strike="noStrike" dirty="0">
                          <a:solidFill>
                            <a:schemeClr val="tx2"/>
                          </a:solidFill>
                          <a:effectLst/>
                          <a:latin typeface="Cambria" panose="02040503050406030204" pitchFamily="18" charset="0"/>
                        </a:rPr>
                        <a:t>Paraguay</a:t>
                      </a:r>
                      <a:endParaRPr lang="en-GB" sz="1300" b="1" i="0" u="none" strike="noStrike" dirty="0">
                        <a:solidFill>
                          <a:schemeClr val="tx2"/>
                        </a:solidFill>
                        <a:effectLst/>
                        <a:latin typeface="Cambria" panose="02040503050406030204" pitchFamily="18" charset="0"/>
                      </a:endParaRPr>
                    </a:p>
                  </a:txBody>
                  <a:tcPr marL="9525" marR="9525" marT="9525" marB="0" anchor="ctr"/>
                </a:tc>
                <a:tc>
                  <a:txBody>
                    <a:bodyPr/>
                    <a:lstStyle/>
                    <a:p>
                      <a:pPr algn="ctr" fontAlgn="ctr"/>
                      <a:r>
                        <a:rPr lang="es-ES" sz="1300" u="none" strike="noStrike">
                          <a:solidFill>
                            <a:schemeClr val="tx2"/>
                          </a:solidFill>
                          <a:effectLst/>
                          <a:latin typeface="Cambria" panose="02040503050406030204" pitchFamily="18" charset="0"/>
                        </a:rPr>
                        <a:t>Empleo informal </a:t>
                      </a:r>
                      <a:br>
                        <a:rPr lang="es-ES" sz="1300" u="none" strike="noStrike">
                          <a:solidFill>
                            <a:schemeClr val="tx2"/>
                          </a:solidFill>
                          <a:effectLst/>
                          <a:latin typeface="Cambria" panose="02040503050406030204" pitchFamily="18" charset="0"/>
                        </a:rPr>
                      </a:br>
                      <a:r>
                        <a:rPr lang="es-ES" sz="1300" u="none" strike="noStrike">
                          <a:solidFill>
                            <a:schemeClr val="tx2"/>
                          </a:solidFill>
                          <a:effectLst/>
                          <a:latin typeface="Cambria" panose="02040503050406030204" pitchFamily="18" charset="0"/>
                        </a:rPr>
                        <a:t>(% empleo total)</a:t>
                      </a:r>
                      <a:endParaRPr lang="en-GB" sz="1300" b="0" i="0" u="none" strike="noStrike">
                        <a:solidFill>
                          <a:schemeClr val="tx2"/>
                        </a:solidFill>
                        <a:effectLst/>
                        <a:latin typeface="Cambria" panose="02040503050406030204" pitchFamily="18" charset="0"/>
                      </a:endParaRPr>
                    </a:p>
                  </a:txBody>
                  <a:tcPr marL="9525" marR="9525" marT="9525" marB="0" anchor="ctr"/>
                </a:tc>
                <a:tc>
                  <a:txBody>
                    <a:bodyPr/>
                    <a:lstStyle/>
                    <a:p>
                      <a:pPr algn="ctr" fontAlgn="ctr"/>
                      <a:r>
                        <a:rPr lang="es-ES" sz="1300" u="none" strike="noStrike">
                          <a:solidFill>
                            <a:schemeClr val="tx2"/>
                          </a:solidFill>
                          <a:effectLst/>
                          <a:latin typeface="Cambria" panose="02040503050406030204" pitchFamily="18" charset="0"/>
                        </a:rPr>
                        <a:t>2001 - 2011</a:t>
                      </a:r>
                      <a:endParaRPr lang="en-GB" sz="1300" b="0" i="0" u="none" strike="noStrike">
                        <a:solidFill>
                          <a:schemeClr val="tx2"/>
                        </a:solidFill>
                        <a:effectLst/>
                        <a:latin typeface="Cambria" panose="02040503050406030204" pitchFamily="18" charset="0"/>
                      </a:endParaRPr>
                    </a:p>
                  </a:txBody>
                  <a:tcPr marL="9525" marR="9525" marT="9525" marB="0" anchor="ctr"/>
                </a:tc>
                <a:tc>
                  <a:txBody>
                    <a:bodyPr/>
                    <a:lstStyle/>
                    <a:p>
                      <a:pPr algn="ctr" fontAlgn="ctr"/>
                      <a:r>
                        <a:rPr lang="es-ES" sz="1300" u="none" strike="noStrike">
                          <a:solidFill>
                            <a:schemeClr val="tx2"/>
                          </a:solidFill>
                          <a:effectLst/>
                          <a:latin typeface="Cambria" panose="02040503050406030204" pitchFamily="18" charset="0"/>
                        </a:rPr>
                        <a:t>↓   5,8</a:t>
                      </a:r>
                      <a:endParaRPr lang="en-GB" sz="1300" b="0" i="0" u="none" strike="noStrike">
                        <a:solidFill>
                          <a:schemeClr val="tx2"/>
                        </a:solidFill>
                        <a:effectLst/>
                        <a:latin typeface="Cambria" panose="02040503050406030204" pitchFamily="18" charset="0"/>
                      </a:endParaRPr>
                    </a:p>
                  </a:txBody>
                  <a:tcPr marL="9525" marR="9525" marT="9525" marB="0" anchor="ctr"/>
                </a:tc>
              </a:tr>
              <a:tr h="512298">
                <a:tc>
                  <a:txBody>
                    <a:bodyPr/>
                    <a:lstStyle/>
                    <a:p>
                      <a:pPr algn="ctr" fontAlgn="ctr"/>
                      <a:r>
                        <a:rPr lang="es-ES" sz="1300" u="none" strike="noStrike" dirty="0">
                          <a:solidFill>
                            <a:schemeClr val="tx2"/>
                          </a:solidFill>
                          <a:effectLst/>
                          <a:latin typeface="Cambria" panose="02040503050406030204" pitchFamily="18" charset="0"/>
                        </a:rPr>
                        <a:t>Perú</a:t>
                      </a:r>
                      <a:endParaRPr lang="en-GB" sz="1300" b="1" i="0" u="none" strike="noStrike" dirty="0">
                        <a:solidFill>
                          <a:schemeClr val="tx2"/>
                        </a:solidFill>
                        <a:effectLst/>
                        <a:latin typeface="Cambria" panose="02040503050406030204" pitchFamily="18" charset="0"/>
                      </a:endParaRPr>
                    </a:p>
                  </a:txBody>
                  <a:tcPr marL="9525" marR="9525" marT="9525" marB="0" anchor="ctr">
                    <a:noFill/>
                  </a:tcPr>
                </a:tc>
                <a:tc>
                  <a:txBody>
                    <a:bodyPr/>
                    <a:lstStyle/>
                    <a:p>
                      <a:pPr algn="ctr" fontAlgn="ctr"/>
                      <a:r>
                        <a:rPr lang="es-ES" sz="1300" u="none" strike="noStrike" dirty="0">
                          <a:solidFill>
                            <a:schemeClr val="tx2"/>
                          </a:solidFill>
                          <a:effectLst/>
                          <a:latin typeface="Cambria" panose="02040503050406030204" pitchFamily="18" charset="0"/>
                        </a:rPr>
                        <a:t>Empleo informal </a:t>
                      </a:r>
                      <a:r>
                        <a:rPr lang="es-ES" sz="1300" u="none" strike="noStrike" dirty="0" smtClean="0">
                          <a:solidFill>
                            <a:schemeClr val="tx2"/>
                          </a:solidFill>
                          <a:effectLst/>
                          <a:latin typeface="Cambria" panose="02040503050406030204" pitchFamily="18" charset="0"/>
                        </a:rPr>
                        <a:t>total</a:t>
                      </a:r>
                      <a:r>
                        <a:rPr lang="es-ES" sz="1300" u="none" strike="noStrike" dirty="0">
                          <a:solidFill>
                            <a:schemeClr val="tx2"/>
                          </a:solidFill>
                          <a:effectLst/>
                          <a:latin typeface="Cambria" panose="02040503050406030204" pitchFamily="18" charset="0"/>
                        </a:rPr>
                        <a:t/>
                      </a:r>
                      <a:br>
                        <a:rPr lang="es-ES" sz="1300" u="none" strike="noStrike" dirty="0">
                          <a:solidFill>
                            <a:schemeClr val="tx2"/>
                          </a:solidFill>
                          <a:effectLst/>
                          <a:latin typeface="Cambria" panose="02040503050406030204" pitchFamily="18" charset="0"/>
                        </a:rPr>
                      </a:br>
                      <a:r>
                        <a:rPr lang="es-ES" sz="1300" u="none" strike="noStrike" dirty="0">
                          <a:solidFill>
                            <a:schemeClr val="tx2"/>
                          </a:solidFill>
                          <a:effectLst/>
                          <a:latin typeface="Cambria" panose="02040503050406030204" pitchFamily="18" charset="0"/>
                        </a:rPr>
                        <a:t>(% empleo total)</a:t>
                      </a:r>
                      <a:endParaRPr lang="en-GB" sz="1300" b="0" i="0" u="none" strike="noStrike" dirty="0">
                        <a:solidFill>
                          <a:schemeClr val="tx2"/>
                        </a:solidFill>
                        <a:effectLst/>
                        <a:latin typeface="Cambria" panose="02040503050406030204" pitchFamily="18" charset="0"/>
                      </a:endParaRPr>
                    </a:p>
                  </a:txBody>
                  <a:tcPr marL="9525" marR="9525" marT="9525" marB="0" anchor="ctr">
                    <a:noFill/>
                  </a:tcPr>
                </a:tc>
                <a:tc>
                  <a:txBody>
                    <a:bodyPr/>
                    <a:lstStyle/>
                    <a:p>
                      <a:pPr algn="ctr" fontAlgn="ctr"/>
                      <a:r>
                        <a:rPr lang="es-ES" sz="1300" u="none" strike="noStrike" dirty="0">
                          <a:solidFill>
                            <a:schemeClr val="tx2"/>
                          </a:solidFill>
                          <a:effectLst/>
                          <a:latin typeface="Cambria" panose="02040503050406030204" pitchFamily="18" charset="0"/>
                        </a:rPr>
                        <a:t>2004 - </a:t>
                      </a:r>
                      <a:r>
                        <a:rPr lang="es-ES" sz="1300" u="none" strike="noStrike" dirty="0" smtClean="0">
                          <a:solidFill>
                            <a:schemeClr val="tx2"/>
                          </a:solidFill>
                          <a:effectLst/>
                          <a:latin typeface="Cambria" panose="02040503050406030204" pitchFamily="18" charset="0"/>
                        </a:rPr>
                        <a:t>2012</a:t>
                      </a:r>
                      <a:endParaRPr lang="en-GB" sz="1300" b="0" i="0" u="none" strike="noStrike" dirty="0">
                        <a:solidFill>
                          <a:schemeClr val="tx2"/>
                        </a:solidFill>
                        <a:effectLst/>
                        <a:latin typeface="Cambria" panose="02040503050406030204" pitchFamily="18" charset="0"/>
                      </a:endParaRPr>
                    </a:p>
                  </a:txBody>
                  <a:tcPr marL="9525" marR="9525" marT="9525" marB="0" anchor="ctr">
                    <a:noFill/>
                  </a:tcPr>
                </a:tc>
                <a:tc>
                  <a:txBody>
                    <a:bodyPr/>
                    <a:lstStyle/>
                    <a:p>
                      <a:pPr algn="ctr" fontAlgn="ctr"/>
                      <a:r>
                        <a:rPr lang="es-ES" sz="1300" u="none" strike="noStrike" dirty="0">
                          <a:solidFill>
                            <a:schemeClr val="tx2"/>
                          </a:solidFill>
                          <a:effectLst/>
                          <a:latin typeface="Cambria" panose="02040503050406030204" pitchFamily="18" charset="0"/>
                        </a:rPr>
                        <a:t>↓   </a:t>
                      </a:r>
                      <a:r>
                        <a:rPr lang="es-ES" sz="1300" u="none" strike="noStrike" dirty="0" smtClean="0">
                          <a:solidFill>
                            <a:schemeClr val="tx2"/>
                          </a:solidFill>
                          <a:effectLst/>
                          <a:latin typeface="Cambria" panose="02040503050406030204" pitchFamily="18" charset="0"/>
                        </a:rPr>
                        <a:t>6,6</a:t>
                      </a:r>
                      <a:endParaRPr lang="en-GB" sz="1300" b="0" i="0" u="none" strike="noStrike" dirty="0">
                        <a:solidFill>
                          <a:schemeClr val="tx2"/>
                        </a:solidFill>
                        <a:effectLst/>
                        <a:latin typeface="Cambria" panose="02040503050406030204" pitchFamily="18" charset="0"/>
                      </a:endParaRPr>
                    </a:p>
                  </a:txBody>
                  <a:tcPr marL="9525" marR="9525" marT="9525" marB="0" anchor="ctr">
                    <a:noFill/>
                  </a:tcPr>
                </a:tc>
              </a:tr>
              <a:tr h="256150">
                <a:tc>
                  <a:txBody>
                    <a:bodyPr/>
                    <a:lstStyle/>
                    <a:p>
                      <a:pPr algn="ctr" fontAlgn="ctr"/>
                      <a:r>
                        <a:rPr lang="es-ES" sz="1300" u="none" strike="noStrike" dirty="0">
                          <a:solidFill>
                            <a:schemeClr val="tx2"/>
                          </a:solidFill>
                          <a:effectLst/>
                          <a:latin typeface="Cambria" panose="02040503050406030204" pitchFamily="18" charset="0"/>
                        </a:rPr>
                        <a:t>R. Dominicana</a:t>
                      </a:r>
                      <a:endParaRPr lang="en-GB" sz="1300" b="1" i="0" u="none" strike="noStrike" dirty="0">
                        <a:solidFill>
                          <a:schemeClr val="tx2"/>
                        </a:solidFill>
                        <a:effectLst/>
                        <a:latin typeface="Cambria" panose="02040503050406030204" pitchFamily="18" charset="0"/>
                      </a:endParaRPr>
                    </a:p>
                  </a:txBody>
                  <a:tcPr marL="9525" marR="9525" marT="9525" marB="0" anchor="ctr"/>
                </a:tc>
                <a:tc>
                  <a:txBody>
                    <a:bodyPr/>
                    <a:lstStyle/>
                    <a:p>
                      <a:pPr algn="ctr" fontAlgn="ctr"/>
                      <a:r>
                        <a:rPr lang="es-ES" sz="1300" u="none" strike="noStrike" dirty="0">
                          <a:solidFill>
                            <a:schemeClr val="tx2"/>
                          </a:solidFill>
                          <a:effectLst/>
                          <a:latin typeface="Cambria" panose="02040503050406030204" pitchFamily="18" charset="0"/>
                        </a:rPr>
                        <a:t>Empleo informal urbano</a:t>
                      </a:r>
                      <a:endParaRPr lang="en-GB" sz="1300" b="0" i="0" u="none" strike="noStrike" dirty="0">
                        <a:solidFill>
                          <a:schemeClr val="tx2"/>
                        </a:solidFill>
                        <a:effectLst/>
                        <a:latin typeface="Cambria" panose="02040503050406030204" pitchFamily="18" charset="0"/>
                      </a:endParaRPr>
                    </a:p>
                  </a:txBody>
                  <a:tcPr marL="9525" marR="9525" marT="9525" marB="0" anchor="ctr"/>
                </a:tc>
                <a:tc>
                  <a:txBody>
                    <a:bodyPr/>
                    <a:lstStyle/>
                    <a:p>
                      <a:pPr algn="ctr" fontAlgn="ctr"/>
                      <a:r>
                        <a:rPr lang="es-ES" sz="1300" u="none" strike="noStrike">
                          <a:solidFill>
                            <a:schemeClr val="tx2"/>
                          </a:solidFill>
                          <a:effectLst/>
                          <a:latin typeface="Cambria" panose="02040503050406030204" pitchFamily="18" charset="0"/>
                        </a:rPr>
                        <a:t>2005 - 2010</a:t>
                      </a:r>
                      <a:endParaRPr lang="en-GB" sz="1300" b="0" i="0" u="none" strike="noStrike">
                        <a:solidFill>
                          <a:schemeClr val="tx2"/>
                        </a:solidFill>
                        <a:effectLst/>
                        <a:latin typeface="Cambria" panose="02040503050406030204" pitchFamily="18" charset="0"/>
                      </a:endParaRPr>
                    </a:p>
                  </a:txBody>
                  <a:tcPr marL="9525" marR="9525" marT="9525" marB="0" anchor="ctr"/>
                </a:tc>
                <a:tc>
                  <a:txBody>
                    <a:bodyPr/>
                    <a:lstStyle/>
                    <a:p>
                      <a:pPr algn="ctr" fontAlgn="ctr"/>
                      <a:r>
                        <a:rPr lang="es-ES" sz="1300" u="none" strike="noStrike" dirty="0">
                          <a:solidFill>
                            <a:schemeClr val="tx2"/>
                          </a:solidFill>
                          <a:effectLst/>
                          <a:latin typeface="Cambria" panose="02040503050406030204" pitchFamily="18" charset="0"/>
                        </a:rPr>
                        <a:t>↓ 10,7</a:t>
                      </a:r>
                      <a:endParaRPr lang="en-GB" sz="1300" b="0" i="0" u="none" strike="noStrike" dirty="0">
                        <a:solidFill>
                          <a:schemeClr val="tx2"/>
                        </a:solidFill>
                        <a:effectLst/>
                        <a:latin typeface="Cambria" panose="02040503050406030204" pitchFamily="18" charset="0"/>
                      </a:endParaRPr>
                    </a:p>
                  </a:txBody>
                  <a:tcPr marL="9525" marR="9525" marT="9525" marB="0" anchor="ctr"/>
                </a:tc>
              </a:tr>
              <a:tr h="523941">
                <a:tc>
                  <a:txBody>
                    <a:bodyPr/>
                    <a:lstStyle/>
                    <a:p>
                      <a:pPr algn="ctr" fontAlgn="ctr"/>
                      <a:r>
                        <a:rPr lang="es-ES" sz="1300" u="none" strike="noStrike" dirty="0">
                          <a:solidFill>
                            <a:schemeClr val="tx2"/>
                          </a:solidFill>
                          <a:effectLst/>
                          <a:latin typeface="Cambria" panose="02040503050406030204" pitchFamily="18" charset="0"/>
                        </a:rPr>
                        <a:t>Uruguay</a:t>
                      </a:r>
                      <a:endParaRPr lang="en-GB" sz="1300" b="1" i="0" u="none" strike="noStrike" dirty="0">
                        <a:solidFill>
                          <a:schemeClr val="tx2"/>
                        </a:solidFill>
                        <a:effectLst/>
                        <a:latin typeface="Cambria" panose="02040503050406030204" pitchFamily="18" charset="0"/>
                      </a:endParaRPr>
                    </a:p>
                  </a:txBody>
                  <a:tcPr marL="9525" marR="9525" marT="9525" marB="0" anchor="ctr"/>
                </a:tc>
                <a:tc>
                  <a:txBody>
                    <a:bodyPr/>
                    <a:lstStyle/>
                    <a:p>
                      <a:pPr algn="ctr" fontAlgn="ctr"/>
                      <a:r>
                        <a:rPr lang="es-ES" sz="1300" u="none" strike="noStrike">
                          <a:solidFill>
                            <a:schemeClr val="tx2"/>
                          </a:solidFill>
                          <a:effectLst/>
                          <a:latin typeface="Cambria" panose="02040503050406030204" pitchFamily="18" charset="0"/>
                        </a:rPr>
                        <a:t>Empleo sin registro en Seguridad Social</a:t>
                      </a:r>
                      <a:endParaRPr lang="en-GB" sz="1300" b="0" i="0" u="none" strike="noStrike">
                        <a:solidFill>
                          <a:schemeClr val="tx2"/>
                        </a:solidFill>
                        <a:effectLst/>
                        <a:latin typeface="Cambria" panose="02040503050406030204" pitchFamily="18" charset="0"/>
                      </a:endParaRPr>
                    </a:p>
                  </a:txBody>
                  <a:tcPr marL="9525" marR="9525" marT="9525" marB="0" anchor="ctr"/>
                </a:tc>
                <a:tc>
                  <a:txBody>
                    <a:bodyPr/>
                    <a:lstStyle/>
                    <a:p>
                      <a:pPr algn="ctr" fontAlgn="ctr"/>
                      <a:r>
                        <a:rPr lang="es-ES" sz="1300" u="none" strike="noStrike">
                          <a:solidFill>
                            <a:schemeClr val="tx2"/>
                          </a:solidFill>
                          <a:effectLst/>
                          <a:latin typeface="Cambria" panose="02040503050406030204" pitchFamily="18" charset="0"/>
                        </a:rPr>
                        <a:t>2004 - 2012</a:t>
                      </a:r>
                      <a:endParaRPr lang="en-GB" sz="1300" b="0" i="0" u="none" strike="noStrike">
                        <a:solidFill>
                          <a:schemeClr val="tx2"/>
                        </a:solidFill>
                        <a:effectLst/>
                        <a:latin typeface="Cambria" panose="02040503050406030204" pitchFamily="18" charset="0"/>
                      </a:endParaRPr>
                    </a:p>
                  </a:txBody>
                  <a:tcPr marL="9525" marR="9525" marT="9525" marB="0" anchor="ctr"/>
                </a:tc>
                <a:tc>
                  <a:txBody>
                    <a:bodyPr/>
                    <a:lstStyle/>
                    <a:p>
                      <a:pPr algn="ctr" fontAlgn="ctr"/>
                      <a:r>
                        <a:rPr lang="es-ES" sz="1300" u="none" strike="noStrike" dirty="0">
                          <a:solidFill>
                            <a:schemeClr val="tx2"/>
                          </a:solidFill>
                          <a:effectLst/>
                          <a:latin typeface="Cambria" panose="02040503050406030204" pitchFamily="18" charset="0"/>
                        </a:rPr>
                        <a:t>↓ 15,1</a:t>
                      </a:r>
                      <a:endParaRPr lang="en-GB" sz="1300" b="0" i="0" u="none" strike="noStrike" dirty="0">
                        <a:solidFill>
                          <a:schemeClr val="tx2"/>
                        </a:solidFill>
                        <a:effectLst/>
                        <a:latin typeface="Cambria" panose="02040503050406030204" pitchFamily="18" charset="0"/>
                      </a:endParaRPr>
                    </a:p>
                  </a:txBody>
                  <a:tcPr marL="9525" marR="9525" marT="9525" marB="0" anchor="ctr"/>
                </a:tc>
              </a:tr>
            </a:tbl>
          </a:graphicData>
        </a:graphic>
      </p:graphicFrame>
      <p:sp>
        <p:nvSpPr>
          <p:cNvPr id="13" name="TextBox 12"/>
          <p:cNvSpPr txBox="1"/>
          <p:nvPr/>
        </p:nvSpPr>
        <p:spPr>
          <a:xfrm>
            <a:off x="29326" y="6351711"/>
            <a:ext cx="8064896" cy="461665"/>
          </a:xfrm>
          <a:prstGeom prst="rect">
            <a:avLst/>
          </a:prstGeom>
          <a:noFill/>
        </p:spPr>
        <p:txBody>
          <a:bodyPr wrap="square" rtlCol="0">
            <a:spAutoFit/>
          </a:bodyPr>
          <a:lstStyle/>
          <a:p>
            <a:r>
              <a:rPr lang="es-ES_tradnl" sz="1200" dirty="0" smtClean="0">
                <a:solidFill>
                  <a:schemeClr val="tx2"/>
                </a:solidFill>
                <a:latin typeface="Cambria" panose="02040503050406030204" pitchFamily="18" charset="0"/>
              </a:rPr>
              <a:t>Fuente: OIT (2014). </a:t>
            </a:r>
            <a:r>
              <a:rPr lang="es-ES" sz="1200" dirty="0">
                <a:solidFill>
                  <a:schemeClr val="tx2"/>
                </a:solidFill>
                <a:latin typeface="Cambria" panose="02040503050406030204" pitchFamily="18" charset="0"/>
              </a:rPr>
              <a:t>Experiencias recientes de formalización en países de América Latina y el </a:t>
            </a:r>
            <a:r>
              <a:rPr lang="es-ES" sz="1200" dirty="0" smtClean="0">
                <a:solidFill>
                  <a:schemeClr val="tx2"/>
                </a:solidFill>
                <a:latin typeface="Cambria" panose="02040503050406030204" pitchFamily="18" charset="0"/>
              </a:rPr>
              <a:t>Caribe. Serie de </a:t>
            </a:r>
            <a:r>
              <a:rPr lang="es-ES_tradnl" sz="1200" dirty="0" smtClean="0">
                <a:solidFill>
                  <a:schemeClr val="tx2"/>
                </a:solidFill>
                <a:latin typeface="Cambria" panose="02040503050406030204" pitchFamily="18" charset="0"/>
              </a:rPr>
              <a:t>Notas FORLAC. Lima: OIT.</a:t>
            </a:r>
            <a:endParaRPr lang="en-GB" sz="1200" dirty="0">
              <a:solidFill>
                <a:schemeClr val="tx2"/>
              </a:solidFill>
              <a:latin typeface="Cambria" panose="02040503050406030204" pitchFamily="18" charset="0"/>
            </a:endParaRPr>
          </a:p>
        </p:txBody>
      </p:sp>
    </p:spTree>
    <p:extLst>
      <p:ext uri="{BB962C8B-B14F-4D97-AF65-F5344CB8AC3E}">
        <p14:creationId xmlns:p14="http://schemas.microsoft.com/office/powerpoint/2010/main" val="25725185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duotone>
              <a:prstClr val="black"/>
              <a:schemeClr val="accent1">
                <a:tint val="45000"/>
                <a:satMod val="400000"/>
              </a:schemeClr>
            </a:duotone>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7293698" y="116632"/>
            <a:ext cx="1008112" cy="1625016"/>
          </a:xfrm>
          <a:prstGeom prst="rect">
            <a:avLst/>
          </a:prstGeom>
        </p:spPr>
      </p:pic>
      <p:grpSp>
        <p:nvGrpSpPr>
          <p:cNvPr id="9" name="Group 8"/>
          <p:cNvGrpSpPr/>
          <p:nvPr/>
        </p:nvGrpSpPr>
        <p:grpSpPr>
          <a:xfrm>
            <a:off x="606527" y="5263709"/>
            <a:ext cx="1018177" cy="1008112"/>
            <a:chOff x="467544" y="4797152"/>
            <a:chExt cx="1018177" cy="1008112"/>
          </a:xfrm>
        </p:grpSpPr>
        <p:sp>
          <p:nvSpPr>
            <p:cNvPr id="5" name="Rectangle 4"/>
            <p:cNvSpPr/>
            <p:nvPr/>
          </p:nvSpPr>
          <p:spPr>
            <a:xfrm>
              <a:off x="467544" y="4797152"/>
              <a:ext cx="648072" cy="648072"/>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7" name="Rectangle 6"/>
            <p:cNvSpPr/>
            <p:nvPr/>
          </p:nvSpPr>
          <p:spPr>
            <a:xfrm>
              <a:off x="837649" y="4949552"/>
              <a:ext cx="648072" cy="648072"/>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8" name="Rectangle 7"/>
            <p:cNvSpPr/>
            <p:nvPr/>
          </p:nvSpPr>
          <p:spPr>
            <a:xfrm>
              <a:off x="619944" y="5157192"/>
              <a:ext cx="648072" cy="648072"/>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grpSp>
      <p:sp>
        <p:nvSpPr>
          <p:cNvPr id="10" name="TextBox 3"/>
          <p:cNvSpPr txBox="1"/>
          <p:nvPr/>
        </p:nvSpPr>
        <p:spPr>
          <a:xfrm>
            <a:off x="251520" y="476672"/>
            <a:ext cx="6840760" cy="492443"/>
          </a:xfrm>
          <a:prstGeom prst="rect">
            <a:avLst/>
          </a:prstGeom>
          <a:solidFill>
            <a:srgbClr val="0070C0"/>
          </a:solidFill>
        </p:spPr>
        <p:txBody>
          <a:bodyPr wrap="square" rtlCol="0">
            <a:spAutoFit/>
          </a:bodyPr>
          <a:lstStyle/>
          <a:p>
            <a:pPr marL="285750" indent="-285750" algn="ctr"/>
            <a:r>
              <a:rPr lang="es-ES_tradnl" sz="2600" b="1" dirty="0" smtClean="0">
                <a:solidFill>
                  <a:schemeClr val="bg1"/>
                </a:solidFill>
                <a:latin typeface="Cambria" panose="02040503050406030204" pitchFamily="18" charset="0"/>
              </a:rPr>
              <a:t>Composición de la ocupación </a:t>
            </a:r>
            <a:endParaRPr lang="es-ES_tradnl" sz="2600" b="1" dirty="0">
              <a:solidFill>
                <a:schemeClr val="bg1"/>
              </a:solidFill>
              <a:latin typeface="Cambria" panose="02040503050406030204" pitchFamily="18" charset="0"/>
            </a:endParaRPr>
          </a:p>
        </p:txBody>
      </p:sp>
      <p:sp>
        <p:nvSpPr>
          <p:cNvPr id="14" name="Rectangle 13"/>
          <p:cNvSpPr/>
          <p:nvPr/>
        </p:nvSpPr>
        <p:spPr>
          <a:xfrm>
            <a:off x="930563" y="6354862"/>
            <a:ext cx="6251280" cy="276999"/>
          </a:xfrm>
          <a:prstGeom prst="rect">
            <a:avLst/>
          </a:prstGeom>
        </p:spPr>
        <p:txBody>
          <a:bodyPr wrap="square">
            <a:spAutoFit/>
          </a:bodyPr>
          <a:lstStyle/>
          <a:p>
            <a:r>
              <a:rPr lang="es-ES" sz="1200" dirty="0">
                <a:solidFill>
                  <a:srgbClr val="002060"/>
                </a:solidFill>
                <a:latin typeface="Cambria" panose="02040503050406030204" pitchFamily="18" charset="0"/>
              </a:rPr>
              <a:t>Fuente: OIT sobre la base de información oficial de las encuestas de hogares de los países.</a:t>
            </a:r>
            <a:endParaRPr lang="en-US" sz="1200" dirty="0">
              <a:solidFill>
                <a:srgbClr val="002060"/>
              </a:solidFill>
              <a:latin typeface="Cambria" panose="02040503050406030204" pitchFamily="18" charset="0"/>
            </a:endParaRPr>
          </a:p>
        </p:txBody>
      </p:sp>
      <p:pic>
        <p:nvPicPr>
          <p:cNvPr id="2" name="Picture 1"/>
          <p:cNvPicPr>
            <a:picLocks noChangeAspect="1"/>
          </p:cNvPicPr>
          <p:nvPr/>
        </p:nvPicPr>
        <p:blipFill>
          <a:blip r:embed="rId4"/>
          <a:stretch>
            <a:fillRect/>
          </a:stretch>
        </p:blipFill>
        <p:spPr>
          <a:xfrm>
            <a:off x="976632" y="1235264"/>
            <a:ext cx="5827616" cy="4899292"/>
          </a:xfrm>
          <a:prstGeom prst="rect">
            <a:avLst/>
          </a:prstGeom>
        </p:spPr>
      </p:pic>
    </p:spTree>
    <p:extLst>
      <p:ext uri="{BB962C8B-B14F-4D97-AF65-F5344CB8AC3E}">
        <p14:creationId xmlns:p14="http://schemas.microsoft.com/office/powerpoint/2010/main" val="2126732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duotone>
              <a:prstClr val="black"/>
              <a:schemeClr val="accent1">
                <a:tint val="45000"/>
                <a:satMod val="400000"/>
              </a:schemeClr>
            </a:duotone>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7293698" y="116632"/>
            <a:ext cx="1008112" cy="1625016"/>
          </a:xfrm>
          <a:prstGeom prst="rect">
            <a:avLst/>
          </a:prstGeom>
        </p:spPr>
      </p:pic>
      <p:grpSp>
        <p:nvGrpSpPr>
          <p:cNvPr id="9" name="Group 8"/>
          <p:cNvGrpSpPr/>
          <p:nvPr/>
        </p:nvGrpSpPr>
        <p:grpSpPr>
          <a:xfrm>
            <a:off x="606527" y="5263709"/>
            <a:ext cx="1018177" cy="1008112"/>
            <a:chOff x="467544" y="4797152"/>
            <a:chExt cx="1018177" cy="1008112"/>
          </a:xfrm>
        </p:grpSpPr>
        <p:sp>
          <p:nvSpPr>
            <p:cNvPr id="5" name="Rectangle 4"/>
            <p:cNvSpPr/>
            <p:nvPr/>
          </p:nvSpPr>
          <p:spPr>
            <a:xfrm>
              <a:off x="467544" y="4797152"/>
              <a:ext cx="648072" cy="648072"/>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7" name="Rectangle 6"/>
            <p:cNvSpPr/>
            <p:nvPr/>
          </p:nvSpPr>
          <p:spPr>
            <a:xfrm>
              <a:off x="837649" y="4949552"/>
              <a:ext cx="648072" cy="648072"/>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8" name="Rectangle 7"/>
            <p:cNvSpPr/>
            <p:nvPr/>
          </p:nvSpPr>
          <p:spPr>
            <a:xfrm>
              <a:off x="619944" y="5157192"/>
              <a:ext cx="648072" cy="648072"/>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grpSp>
      <p:sp>
        <p:nvSpPr>
          <p:cNvPr id="10" name="TextBox 3"/>
          <p:cNvSpPr txBox="1"/>
          <p:nvPr/>
        </p:nvSpPr>
        <p:spPr>
          <a:xfrm>
            <a:off x="251520" y="764704"/>
            <a:ext cx="6840760" cy="492443"/>
          </a:xfrm>
          <a:prstGeom prst="rect">
            <a:avLst/>
          </a:prstGeom>
          <a:solidFill>
            <a:srgbClr val="0070C0"/>
          </a:solidFill>
        </p:spPr>
        <p:txBody>
          <a:bodyPr wrap="square" rtlCol="0">
            <a:spAutoFit/>
          </a:bodyPr>
          <a:lstStyle/>
          <a:p>
            <a:pPr marL="285750" indent="-285750" algn="ctr"/>
            <a:r>
              <a:rPr lang="es-ES_tradnl" sz="2600" b="1" dirty="0" smtClean="0">
                <a:solidFill>
                  <a:schemeClr val="bg1"/>
                </a:solidFill>
                <a:latin typeface="Cambria" panose="02040503050406030204" pitchFamily="18" charset="0"/>
              </a:rPr>
              <a:t>Índice de empleo registrado (2010=100)</a:t>
            </a:r>
            <a:endParaRPr lang="es-ES_tradnl" sz="2600" b="1" dirty="0">
              <a:solidFill>
                <a:schemeClr val="bg1"/>
              </a:solidFill>
              <a:latin typeface="Cambria" panose="02040503050406030204" pitchFamily="18" charset="0"/>
            </a:endParaRPr>
          </a:p>
        </p:txBody>
      </p:sp>
      <p:sp>
        <p:nvSpPr>
          <p:cNvPr id="14" name="Rectangle 13"/>
          <p:cNvSpPr/>
          <p:nvPr/>
        </p:nvSpPr>
        <p:spPr>
          <a:xfrm>
            <a:off x="1835696" y="5589240"/>
            <a:ext cx="6251280" cy="646331"/>
          </a:xfrm>
          <a:prstGeom prst="rect">
            <a:avLst/>
          </a:prstGeom>
        </p:spPr>
        <p:txBody>
          <a:bodyPr wrap="square">
            <a:spAutoFit/>
          </a:bodyPr>
          <a:lstStyle/>
          <a:p>
            <a:r>
              <a:rPr lang="es-ES" sz="1200" dirty="0">
                <a:solidFill>
                  <a:srgbClr val="002060"/>
                </a:solidFill>
                <a:latin typeface="Cambria" panose="02040503050406030204" pitchFamily="18" charset="0"/>
              </a:rPr>
              <a:t>Fuente: CEPAL (2016). Estudio económico de América Latina y el Caribe. Desafíos para impulsar el ciclo de inversión con miras a reactivar el crecimiento. Santiago de Chile: CEPAL</a:t>
            </a:r>
            <a:r>
              <a:rPr lang="es-ES" sz="1200" dirty="0" smtClean="0">
                <a:solidFill>
                  <a:srgbClr val="002060"/>
                </a:solidFill>
                <a:latin typeface="Cambria" panose="02040503050406030204" pitchFamily="18" charset="0"/>
              </a:rPr>
              <a:t>.</a:t>
            </a:r>
          </a:p>
          <a:p>
            <a:r>
              <a:rPr lang="es-ES" sz="1200" dirty="0">
                <a:solidFill>
                  <a:srgbClr val="002060"/>
                </a:solidFill>
                <a:latin typeface="Cambria" panose="02040503050406030204" pitchFamily="18" charset="0"/>
              </a:rPr>
              <a:t>Nota: (*) Información al segundo trimestre del año.</a:t>
            </a:r>
            <a:endParaRPr lang="en-US" sz="1200" dirty="0">
              <a:solidFill>
                <a:srgbClr val="002060"/>
              </a:solidFill>
              <a:latin typeface="Cambria" panose="02040503050406030204" pitchFamily="18" charset="0"/>
            </a:endParaRPr>
          </a:p>
        </p:txBody>
      </p:sp>
      <p:pic>
        <p:nvPicPr>
          <p:cNvPr id="13" name="Picture 12"/>
          <p:cNvPicPr>
            <a:picLocks noChangeAspect="1"/>
          </p:cNvPicPr>
          <p:nvPr/>
        </p:nvPicPr>
        <p:blipFill>
          <a:blip r:embed="rId4"/>
          <a:stretch>
            <a:fillRect/>
          </a:stretch>
        </p:blipFill>
        <p:spPr>
          <a:xfrm>
            <a:off x="251520" y="1844824"/>
            <a:ext cx="8003099" cy="3554517"/>
          </a:xfrm>
          <a:prstGeom prst="rect">
            <a:avLst/>
          </a:prstGeom>
        </p:spPr>
      </p:pic>
    </p:spTree>
    <p:extLst>
      <p:ext uri="{BB962C8B-B14F-4D97-AF65-F5344CB8AC3E}">
        <p14:creationId xmlns:p14="http://schemas.microsoft.com/office/powerpoint/2010/main" val="12405671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duotone>
              <a:prstClr val="black"/>
              <a:schemeClr val="accent1">
                <a:tint val="45000"/>
                <a:satMod val="400000"/>
              </a:schemeClr>
            </a:duotone>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7293698" y="116632"/>
            <a:ext cx="1008112" cy="1625016"/>
          </a:xfrm>
          <a:prstGeom prst="rect">
            <a:avLst/>
          </a:prstGeom>
        </p:spPr>
      </p:pic>
      <p:grpSp>
        <p:nvGrpSpPr>
          <p:cNvPr id="9" name="Group 8"/>
          <p:cNvGrpSpPr/>
          <p:nvPr/>
        </p:nvGrpSpPr>
        <p:grpSpPr>
          <a:xfrm>
            <a:off x="606527" y="5263709"/>
            <a:ext cx="1018177" cy="1008112"/>
            <a:chOff x="467544" y="4797152"/>
            <a:chExt cx="1018177" cy="1008112"/>
          </a:xfrm>
        </p:grpSpPr>
        <p:sp>
          <p:nvSpPr>
            <p:cNvPr id="5" name="Rectangle 4"/>
            <p:cNvSpPr/>
            <p:nvPr/>
          </p:nvSpPr>
          <p:spPr>
            <a:xfrm>
              <a:off x="467544" y="4797152"/>
              <a:ext cx="648072" cy="648072"/>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7" name="Rectangle 6"/>
            <p:cNvSpPr/>
            <p:nvPr/>
          </p:nvSpPr>
          <p:spPr>
            <a:xfrm>
              <a:off x="837649" y="4949552"/>
              <a:ext cx="648072" cy="648072"/>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8" name="Rectangle 7"/>
            <p:cNvSpPr/>
            <p:nvPr/>
          </p:nvSpPr>
          <p:spPr>
            <a:xfrm>
              <a:off x="619944" y="5157192"/>
              <a:ext cx="648072" cy="648072"/>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grpSp>
      <p:sp>
        <p:nvSpPr>
          <p:cNvPr id="10" name="TextBox 3"/>
          <p:cNvSpPr txBox="1"/>
          <p:nvPr/>
        </p:nvSpPr>
        <p:spPr>
          <a:xfrm>
            <a:off x="336632" y="140992"/>
            <a:ext cx="6696744" cy="523220"/>
          </a:xfrm>
          <a:prstGeom prst="rect">
            <a:avLst/>
          </a:prstGeom>
          <a:solidFill>
            <a:srgbClr val="0070C0"/>
          </a:solidFill>
        </p:spPr>
        <p:txBody>
          <a:bodyPr wrap="square" rtlCol="0">
            <a:spAutoFit/>
          </a:bodyPr>
          <a:lstStyle/>
          <a:p>
            <a:pPr marL="285750" indent="-285750" algn="ctr"/>
            <a:r>
              <a:rPr lang="es-ES_tradnl" sz="2800" b="1" dirty="0" smtClean="0">
                <a:solidFill>
                  <a:schemeClr val="bg1"/>
                </a:solidFill>
                <a:latin typeface="Cambria" panose="02040503050406030204" pitchFamily="18" charset="0"/>
              </a:rPr>
              <a:t>Productividad y formalización</a:t>
            </a:r>
            <a:endParaRPr lang="es-ES_tradnl" sz="2800" b="1" dirty="0">
              <a:solidFill>
                <a:schemeClr val="bg1"/>
              </a:solidFill>
              <a:latin typeface="Cambria" panose="02040503050406030204" pitchFamily="18" charset="0"/>
            </a:endParaRPr>
          </a:p>
        </p:txBody>
      </p:sp>
      <p:sp>
        <p:nvSpPr>
          <p:cNvPr id="13" name="TextBox 12"/>
          <p:cNvSpPr txBox="1"/>
          <p:nvPr/>
        </p:nvSpPr>
        <p:spPr>
          <a:xfrm>
            <a:off x="1043608" y="3645025"/>
            <a:ext cx="1584176" cy="923330"/>
          </a:xfrm>
          <a:prstGeom prst="rect">
            <a:avLst/>
          </a:prstGeom>
          <a:noFill/>
        </p:spPr>
        <p:txBody>
          <a:bodyPr wrap="square" rtlCol="0">
            <a:spAutoFit/>
          </a:bodyPr>
          <a:lstStyle/>
          <a:p>
            <a:pPr algn="ctr"/>
            <a:r>
              <a:rPr lang="es-PE" b="1" dirty="0" smtClean="0">
                <a:solidFill>
                  <a:schemeClr val="bg1"/>
                </a:solidFill>
              </a:rPr>
              <a:t>TRANSICIÓN A LA ECONOMÍA FORMAL</a:t>
            </a:r>
            <a:endParaRPr lang="en-US" b="1" dirty="0">
              <a:solidFill>
                <a:schemeClr val="bg1"/>
              </a:solidFill>
            </a:endParaRPr>
          </a:p>
        </p:txBody>
      </p:sp>
      <p:sp>
        <p:nvSpPr>
          <p:cNvPr id="12" name="Content Placeholder 2"/>
          <p:cNvSpPr txBox="1">
            <a:spLocks/>
          </p:cNvSpPr>
          <p:nvPr/>
        </p:nvSpPr>
        <p:spPr>
          <a:xfrm>
            <a:off x="5253228" y="1698319"/>
            <a:ext cx="3102084" cy="1586248"/>
          </a:xfrm>
          <a:prstGeom prst="rect">
            <a:avLst/>
          </a:prstGeom>
        </p:spPr>
        <p:txBody>
          <a:bodyPr vert="horz" lIns="91440" tIns="45720" rIns="91440" bIns="45720" rtlCol="0" anchor="t">
            <a:noAutofit/>
          </a:bodyPr>
          <a:lstStyle>
            <a:lvl1pPr marL="0" indent="0" algn="l" defTabSz="914400" rtl="0" eaLnBrk="1" latinLnBrk="0" hangingPunct="1">
              <a:spcBef>
                <a:spcPct val="20000"/>
              </a:spcBef>
              <a:buClr>
                <a:schemeClr val="accent1"/>
              </a:buClr>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accent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5"/>
              </a:buClr>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400" kern="1200" baseline="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9pPr>
          </a:lstStyle>
          <a:p>
            <a:pPr marL="285750" indent="-285750">
              <a:buClr>
                <a:srgbClr val="C00000"/>
              </a:buClr>
              <a:buFont typeface="Wingdings" panose="05000000000000000000" pitchFamily="2" charset="2"/>
              <a:buChar char="q"/>
            </a:pPr>
            <a:r>
              <a:rPr lang="en-US" sz="1400" b="1" dirty="0" err="1" smtClean="0">
                <a:solidFill>
                  <a:schemeClr val="tx2"/>
                </a:solidFill>
                <a:latin typeface="Cambria" panose="02040503050406030204" pitchFamily="18" charset="0"/>
              </a:rPr>
              <a:t>Estructura</a:t>
            </a:r>
            <a:r>
              <a:rPr lang="en-US" sz="1400" b="1" dirty="0" smtClean="0">
                <a:solidFill>
                  <a:schemeClr val="tx2"/>
                </a:solidFill>
                <a:latin typeface="Cambria" panose="02040503050406030204" pitchFamily="18" charset="0"/>
              </a:rPr>
              <a:t> </a:t>
            </a:r>
            <a:r>
              <a:rPr lang="en-US" sz="1400" b="1" dirty="0" err="1" smtClean="0">
                <a:solidFill>
                  <a:schemeClr val="tx2"/>
                </a:solidFill>
                <a:latin typeface="Cambria" panose="02040503050406030204" pitchFamily="18" charset="0"/>
              </a:rPr>
              <a:t>productiva</a:t>
            </a:r>
            <a:r>
              <a:rPr lang="en-US" sz="1400" b="1" dirty="0" smtClean="0">
                <a:solidFill>
                  <a:schemeClr val="tx2"/>
                </a:solidFill>
                <a:latin typeface="Cambria" panose="02040503050406030204" pitchFamily="18" charset="0"/>
              </a:rPr>
              <a:t>:</a:t>
            </a:r>
          </a:p>
          <a:p>
            <a:r>
              <a:rPr lang="en-US" sz="1400" dirty="0" smtClean="0">
                <a:solidFill>
                  <a:schemeClr val="tx2"/>
                </a:solidFill>
                <a:latin typeface="Cambria" panose="02040503050406030204" pitchFamily="18" charset="0"/>
              </a:rPr>
              <a:t>Los </a:t>
            </a:r>
            <a:r>
              <a:rPr lang="en-US" sz="1400" dirty="0" err="1" smtClean="0">
                <a:solidFill>
                  <a:schemeClr val="tx2"/>
                </a:solidFill>
                <a:latin typeface="Cambria" panose="02040503050406030204" pitchFamily="18" charset="0"/>
              </a:rPr>
              <a:t>sectores</a:t>
            </a:r>
            <a:r>
              <a:rPr lang="en-US" sz="1400" dirty="0" smtClean="0">
                <a:solidFill>
                  <a:schemeClr val="tx2"/>
                </a:solidFill>
                <a:latin typeface="Cambria" panose="02040503050406030204" pitchFamily="18" charset="0"/>
              </a:rPr>
              <a:t> de </a:t>
            </a:r>
            <a:r>
              <a:rPr lang="en-US" sz="1400" dirty="0" err="1" smtClean="0">
                <a:solidFill>
                  <a:schemeClr val="tx2"/>
                </a:solidFill>
                <a:latin typeface="Cambria" panose="02040503050406030204" pitchFamily="18" charset="0"/>
              </a:rPr>
              <a:t>baja</a:t>
            </a:r>
            <a:r>
              <a:rPr lang="en-US" sz="1400" dirty="0" smtClean="0">
                <a:solidFill>
                  <a:schemeClr val="tx2"/>
                </a:solidFill>
                <a:latin typeface="Cambria" panose="02040503050406030204" pitchFamily="18" charset="0"/>
              </a:rPr>
              <a:t> </a:t>
            </a:r>
            <a:r>
              <a:rPr lang="en-US" sz="1400" dirty="0" err="1" smtClean="0">
                <a:solidFill>
                  <a:schemeClr val="tx2"/>
                </a:solidFill>
                <a:latin typeface="Cambria" panose="02040503050406030204" pitchFamily="18" charset="0"/>
              </a:rPr>
              <a:t>productividad</a:t>
            </a:r>
            <a:r>
              <a:rPr lang="en-US" sz="1400" dirty="0" smtClean="0">
                <a:solidFill>
                  <a:schemeClr val="tx2"/>
                </a:solidFill>
                <a:latin typeface="Cambria" panose="02040503050406030204" pitchFamily="18" charset="0"/>
              </a:rPr>
              <a:t> </a:t>
            </a:r>
            <a:r>
              <a:rPr lang="en-US" sz="1400" dirty="0" err="1" smtClean="0">
                <a:solidFill>
                  <a:schemeClr val="tx2"/>
                </a:solidFill>
                <a:latin typeface="Cambria" panose="02040503050406030204" pitchFamily="18" charset="0"/>
              </a:rPr>
              <a:t>explica</a:t>
            </a:r>
            <a:r>
              <a:rPr lang="en-US" sz="1400" dirty="0" smtClean="0">
                <a:solidFill>
                  <a:schemeClr val="tx2"/>
                </a:solidFill>
                <a:latin typeface="Cambria" panose="02040503050406030204" pitchFamily="18" charset="0"/>
              </a:rPr>
              <a:t> la mayor parte del </a:t>
            </a:r>
            <a:r>
              <a:rPr lang="en-US" sz="1400" dirty="0" err="1" smtClean="0">
                <a:solidFill>
                  <a:schemeClr val="tx2"/>
                </a:solidFill>
                <a:latin typeface="Cambria" panose="02040503050406030204" pitchFamily="18" charset="0"/>
              </a:rPr>
              <a:t>empleo</a:t>
            </a:r>
            <a:endParaRPr lang="en-US" sz="1400" dirty="0" smtClean="0">
              <a:solidFill>
                <a:schemeClr val="tx2"/>
              </a:solidFill>
              <a:latin typeface="Cambria" panose="02040503050406030204" pitchFamily="18" charset="0"/>
            </a:endParaRPr>
          </a:p>
          <a:p>
            <a:pPr lvl="1"/>
            <a:endParaRPr lang="en-US" sz="1400" dirty="0" smtClean="0">
              <a:solidFill>
                <a:schemeClr val="tx2"/>
              </a:solidFill>
              <a:latin typeface="Cambria" panose="02040503050406030204" pitchFamily="18" charset="0"/>
            </a:endParaRPr>
          </a:p>
          <a:p>
            <a:endParaRPr lang="en-US" sz="1400" dirty="0">
              <a:solidFill>
                <a:schemeClr val="tx2"/>
              </a:solidFill>
              <a:latin typeface="Cambria" panose="02040503050406030204" pitchFamily="18" charset="0"/>
            </a:endParaRPr>
          </a:p>
        </p:txBody>
      </p:sp>
      <p:sp>
        <p:nvSpPr>
          <p:cNvPr id="15" name="TextBox 14"/>
          <p:cNvSpPr txBox="1"/>
          <p:nvPr/>
        </p:nvSpPr>
        <p:spPr>
          <a:xfrm>
            <a:off x="60036" y="6028546"/>
            <a:ext cx="8295276" cy="830997"/>
          </a:xfrm>
          <a:prstGeom prst="rect">
            <a:avLst/>
          </a:prstGeom>
          <a:noFill/>
        </p:spPr>
        <p:txBody>
          <a:bodyPr wrap="square" rtlCol="0">
            <a:spAutoFit/>
          </a:bodyPr>
          <a:lstStyle>
            <a:defPPr>
              <a:defRPr lang="en-GB"/>
            </a:defPPr>
            <a:lvl1pPr>
              <a:defRPr sz="1200">
                <a:latin typeface="Calibri Light" panose="020F0302020204030204" pitchFamily="34" charset="0"/>
              </a:defRPr>
            </a:lvl1pPr>
          </a:lstStyle>
          <a:p>
            <a:r>
              <a:rPr lang="es-ES" dirty="0">
                <a:solidFill>
                  <a:schemeClr val="tx2"/>
                </a:solidFill>
              </a:rPr>
              <a:t>Nota: Estrato bajo: 1-5 trabajadores, trabajo doméstico y trabajo no remunerado. </a:t>
            </a:r>
            <a:r>
              <a:rPr lang="es-ES" dirty="0" smtClean="0">
                <a:solidFill>
                  <a:schemeClr val="tx2"/>
                </a:solidFill>
              </a:rPr>
              <a:t>Estrato medio</a:t>
            </a:r>
            <a:r>
              <a:rPr lang="es-ES" dirty="0">
                <a:solidFill>
                  <a:schemeClr val="tx2"/>
                </a:solidFill>
              </a:rPr>
              <a:t>: 6 a 199 </a:t>
            </a:r>
            <a:r>
              <a:rPr lang="es-ES" dirty="0" smtClean="0">
                <a:solidFill>
                  <a:schemeClr val="tx2"/>
                </a:solidFill>
              </a:rPr>
              <a:t>trabajadores. Estrato </a:t>
            </a:r>
            <a:r>
              <a:rPr lang="es-ES" dirty="0">
                <a:solidFill>
                  <a:schemeClr val="tx2"/>
                </a:solidFill>
              </a:rPr>
              <a:t>alto: 200 trabajadores a más.</a:t>
            </a:r>
          </a:p>
          <a:p>
            <a:r>
              <a:rPr lang="es-ES" dirty="0">
                <a:solidFill>
                  <a:schemeClr val="tx2"/>
                </a:solidFill>
              </a:rPr>
              <a:t>Fuente: OIT (2015). Panorama </a:t>
            </a:r>
            <a:r>
              <a:rPr lang="es-ES" dirty="0" smtClean="0">
                <a:solidFill>
                  <a:schemeClr val="tx2"/>
                </a:solidFill>
              </a:rPr>
              <a:t>Laboral </a:t>
            </a:r>
            <a:r>
              <a:rPr lang="es-ES" dirty="0">
                <a:solidFill>
                  <a:schemeClr val="tx2"/>
                </a:solidFill>
              </a:rPr>
              <a:t>T</a:t>
            </a:r>
            <a:r>
              <a:rPr lang="es-ES" dirty="0" smtClean="0">
                <a:solidFill>
                  <a:schemeClr val="tx2"/>
                </a:solidFill>
              </a:rPr>
              <a:t>emático </a:t>
            </a:r>
            <a:r>
              <a:rPr lang="es-ES" dirty="0">
                <a:solidFill>
                  <a:schemeClr val="tx2"/>
                </a:solidFill>
              </a:rPr>
              <a:t>: Pequeñas </a:t>
            </a:r>
            <a:r>
              <a:rPr lang="es-ES" dirty="0" smtClean="0">
                <a:solidFill>
                  <a:schemeClr val="tx2"/>
                </a:solidFill>
              </a:rPr>
              <a:t>Empresas</a:t>
            </a:r>
            <a:r>
              <a:rPr lang="es-ES" dirty="0">
                <a:solidFill>
                  <a:schemeClr val="tx2"/>
                </a:solidFill>
              </a:rPr>
              <a:t>, </a:t>
            </a:r>
            <a:r>
              <a:rPr lang="es-ES" dirty="0" smtClean="0">
                <a:solidFill>
                  <a:schemeClr val="tx2"/>
                </a:solidFill>
              </a:rPr>
              <a:t>Grandes </a:t>
            </a:r>
            <a:r>
              <a:rPr lang="es-ES" dirty="0">
                <a:solidFill>
                  <a:schemeClr val="tx2"/>
                </a:solidFill>
              </a:rPr>
              <a:t>B</a:t>
            </a:r>
            <a:r>
              <a:rPr lang="es-ES" dirty="0" smtClean="0">
                <a:solidFill>
                  <a:schemeClr val="tx2"/>
                </a:solidFill>
              </a:rPr>
              <a:t>rechas basado en Infante (2011). </a:t>
            </a:r>
            <a:r>
              <a:rPr lang="es-ES" dirty="0">
                <a:solidFill>
                  <a:schemeClr val="tx2"/>
                </a:solidFill>
              </a:rPr>
              <a:t>“América Latina en el “umbral del desarrollo. </a:t>
            </a:r>
            <a:r>
              <a:rPr lang="es-ES" dirty="0" smtClean="0">
                <a:solidFill>
                  <a:schemeClr val="tx2"/>
                </a:solidFill>
              </a:rPr>
              <a:t>Un ejercicio </a:t>
            </a:r>
            <a:r>
              <a:rPr lang="es-ES" dirty="0">
                <a:solidFill>
                  <a:schemeClr val="tx2"/>
                </a:solidFill>
              </a:rPr>
              <a:t>de convergencia productiva</a:t>
            </a:r>
            <a:r>
              <a:rPr lang="es-ES" dirty="0" smtClean="0">
                <a:solidFill>
                  <a:schemeClr val="tx2"/>
                </a:solidFill>
              </a:rPr>
              <a:t>”. </a:t>
            </a:r>
            <a:r>
              <a:rPr lang="es-ES" dirty="0">
                <a:solidFill>
                  <a:schemeClr val="tx2"/>
                </a:solidFill>
              </a:rPr>
              <a:t>Santiago de Chile: </a:t>
            </a:r>
            <a:r>
              <a:rPr lang="es-ES" dirty="0" smtClean="0">
                <a:solidFill>
                  <a:schemeClr val="tx2"/>
                </a:solidFill>
              </a:rPr>
              <a:t>CEPAL.</a:t>
            </a:r>
            <a:endParaRPr lang="en-GB" dirty="0">
              <a:solidFill>
                <a:schemeClr val="tx2"/>
              </a:solidFill>
            </a:endParaRPr>
          </a:p>
        </p:txBody>
      </p:sp>
      <p:pic>
        <p:nvPicPr>
          <p:cNvPr id="1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86106" y="3616546"/>
            <a:ext cx="4114119" cy="241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228" y="925822"/>
            <a:ext cx="5220000" cy="26357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8" name="TextBox 17"/>
          <p:cNvSpPr txBox="1"/>
          <p:nvPr/>
        </p:nvSpPr>
        <p:spPr>
          <a:xfrm>
            <a:off x="33228" y="672859"/>
            <a:ext cx="5220000" cy="307777"/>
          </a:xfrm>
          <a:prstGeom prst="rect">
            <a:avLst/>
          </a:prstGeom>
          <a:noFill/>
        </p:spPr>
        <p:txBody>
          <a:bodyPr wrap="square" rtlCol="0">
            <a:spAutoFit/>
          </a:bodyPr>
          <a:lstStyle/>
          <a:p>
            <a:pPr algn="ctr"/>
            <a:r>
              <a:rPr lang="es-PE" sz="1400" b="1" dirty="0" smtClean="0">
                <a:solidFill>
                  <a:schemeClr val="tx2"/>
                </a:solidFill>
                <a:latin typeface="Cambria" panose="02040503050406030204" pitchFamily="18" charset="0"/>
              </a:rPr>
              <a:t>ALC: Productividad y empleo por sector</a:t>
            </a:r>
            <a:endParaRPr lang="en-GB" sz="1400" b="1" dirty="0">
              <a:solidFill>
                <a:schemeClr val="tx2"/>
              </a:solidFill>
              <a:latin typeface="Cambria" panose="02040503050406030204" pitchFamily="18" charset="0"/>
            </a:endParaRPr>
          </a:p>
        </p:txBody>
      </p:sp>
      <p:sp>
        <p:nvSpPr>
          <p:cNvPr id="19" name="Rectangle 18"/>
          <p:cNvSpPr/>
          <p:nvPr/>
        </p:nvSpPr>
        <p:spPr>
          <a:xfrm>
            <a:off x="3419872" y="3269178"/>
            <a:ext cx="5061707" cy="307777"/>
          </a:xfrm>
          <a:prstGeom prst="rect">
            <a:avLst/>
          </a:prstGeom>
        </p:spPr>
        <p:txBody>
          <a:bodyPr wrap="none">
            <a:spAutoFit/>
          </a:bodyPr>
          <a:lstStyle/>
          <a:p>
            <a:pPr algn="ctr"/>
            <a:r>
              <a:rPr lang="es-PE" sz="1400" b="1" dirty="0">
                <a:solidFill>
                  <a:schemeClr val="tx2"/>
                </a:solidFill>
                <a:latin typeface="Cambria" panose="02040503050406030204" pitchFamily="18" charset="0"/>
              </a:rPr>
              <a:t>ALC: Productividad y empleo por </a:t>
            </a:r>
            <a:r>
              <a:rPr lang="es-PE" sz="1400" b="1" dirty="0" smtClean="0">
                <a:solidFill>
                  <a:schemeClr val="tx2"/>
                </a:solidFill>
                <a:latin typeface="Cambria" panose="02040503050406030204" pitchFamily="18" charset="0"/>
              </a:rPr>
              <a:t>estrato productivo </a:t>
            </a:r>
            <a:r>
              <a:rPr lang="es-PE" sz="1400" b="1" dirty="0">
                <a:solidFill>
                  <a:schemeClr val="tx2"/>
                </a:solidFill>
                <a:latin typeface="Cambria" panose="02040503050406030204" pitchFamily="18" charset="0"/>
              </a:rPr>
              <a:t>(</a:t>
            </a:r>
            <a:r>
              <a:rPr lang="es-PE" sz="1400" b="1" dirty="0" smtClean="0">
                <a:solidFill>
                  <a:schemeClr val="tx2"/>
                </a:solidFill>
                <a:latin typeface="Cambria" panose="02040503050406030204" pitchFamily="18" charset="0"/>
              </a:rPr>
              <a:t>2009)</a:t>
            </a:r>
            <a:endParaRPr lang="en-GB" sz="1400" b="1" dirty="0">
              <a:solidFill>
                <a:schemeClr val="tx2"/>
              </a:solidFill>
              <a:latin typeface="Cambria" panose="02040503050406030204" pitchFamily="18" charset="0"/>
            </a:endParaRPr>
          </a:p>
        </p:txBody>
      </p:sp>
      <p:sp>
        <p:nvSpPr>
          <p:cNvPr id="20" name="Text Placeholder 4"/>
          <p:cNvSpPr txBox="1">
            <a:spLocks/>
          </p:cNvSpPr>
          <p:nvPr/>
        </p:nvSpPr>
        <p:spPr>
          <a:xfrm>
            <a:off x="60036" y="4454223"/>
            <a:ext cx="4713132" cy="1930161"/>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Clr>
                <a:srgbClr val="C00000"/>
              </a:buClr>
              <a:buFont typeface="Wingdings" panose="05000000000000000000" pitchFamily="2" charset="2"/>
              <a:buChar char="q"/>
            </a:pPr>
            <a:r>
              <a:rPr lang="en-US" sz="1600" dirty="0" err="1" smtClean="0">
                <a:solidFill>
                  <a:srgbClr val="002060"/>
                </a:solidFill>
                <a:latin typeface="Cambria" panose="02040503050406030204" pitchFamily="18" charset="0"/>
              </a:rPr>
              <a:t>Heterogeneidad</a:t>
            </a:r>
            <a:endParaRPr lang="en-US" sz="1600" dirty="0" smtClean="0">
              <a:solidFill>
                <a:srgbClr val="002060"/>
              </a:solidFill>
              <a:latin typeface="Cambria" panose="02040503050406030204" pitchFamily="18" charset="0"/>
            </a:endParaRPr>
          </a:p>
          <a:p>
            <a:pPr lvl="1"/>
            <a:r>
              <a:rPr lang="en-US" sz="1600" dirty="0" smtClean="0">
                <a:solidFill>
                  <a:srgbClr val="002060"/>
                </a:solidFill>
                <a:latin typeface="Cambria" panose="02040503050406030204" pitchFamily="18" charset="0"/>
              </a:rPr>
              <a:t>Entre </a:t>
            </a:r>
            <a:r>
              <a:rPr lang="en-US" sz="1600" dirty="0" err="1" smtClean="0">
                <a:solidFill>
                  <a:srgbClr val="002060"/>
                </a:solidFill>
                <a:latin typeface="Cambria" panose="02040503050406030204" pitchFamily="18" charset="0"/>
              </a:rPr>
              <a:t>sectores</a:t>
            </a:r>
            <a:r>
              <a:rPr lang="en-US" sz="1600" dirty="0" smtClean="0">
                <a:solidFill>
                  <a:srgbClr val="002060"/>
                </a:solidFill>
                <a:latin typeface="Cambria" panose="02040503050406030204" pitchFamily="18" charset="0"/>
              </a:rPr>
              <a:t> </a:t>
            </a:r>
            <a:r>
              <a:rPr lang="en-US" sz="1600" dirty="0" err="1" smtClean="0">
                <a:solidFill>
                  <a:srgbClr val="002060"/>
                </a:solidFill>
                <a:latin typeface="Cambria" panose="02040503050406030204" pitchFamily="18" charset="0"/>
              </a:rPr>
              <a:t>económicos</a:t>
            </a:r>
            <a:endParaRPr lang="en-US" sz="1600" dirty="0" smtClean="0">
              <a:solidFill>
                <a:srgbClr val="002060"/>
              </a:solidFill>
              <a:latin typeface="Cambria" panose="02040503050406030204" pitchFamily="18" charset="0"/>
            </a:endParaRPr>
          </a:p>
          <a:p>
            <a:pPr lvl="1"/>
            <a:r>
              <a:rPr lang="en-US" sz="1600" dirty="0" smtClean="0">
                <a:solidFill>
                  <a:srgbClr val="002060"/>
                </a:solidFill>
                <a:latin typeface="Cambria" panose="02040503050406030204" pitchFamily="18" charset="0"/>
              </a:rPr>
              <a:t>Al interior de los </a:t>
            </a:r>
            <a:r>
              <a:rPr lang="en-US" sz="1600" dirty="0" err="1" smtClean="0">
                <a:solidFill>
                  <a:srgbClr val="002060"/>
                </a:solidFill>
                <a:latin typeface="Cambria" panose="02040503050406030204" pitchFamily="18" charset="0"/>
              </a:rPr>
              <a:t>sectores</a:t>
            </a:r>
            <a:r>
              <a:rPr lang="en-US" sz="1600" dirty="0" smtClean="0">
                <a:solidFill>
                  <a:srgbClr val="002060"/>
                </a:solidFill>
                <a:latin typeface="Cambria" panose="02040503050406030204" pitchFamily="18" charset="0"/>
              </a:rPr>
              <a:t> </a:t>
            </a:r>
            <a:r>
              <a:rPr lang="en-US" sz="1600" dirty="0" err="1" smtClean="0">
                <a:solidFill>
                  <a:srgbClr val="002060"/>
                </a:solidFill>
                <a:latin typeface="Cambria" panose="02040503050406030204" pitchFamily="18" charset="0"/>
              </a:rPr>
              <a:t>económicos</a:t>
            </a:r>
            <a:endParaRPr lang="en-US" sz="1600" dirty="0" smtClean="0">
              <a:solidFill>
                <a:srgbClr val="002060"/>
              </a:solidFill>
              <a:latin typeface="Cambria" panose="02040503050406030204" pitchFamily="18" charset="0"/>
            </a:endParaRPr>
          </a:p>
        </p:txBody>
      </p:sp>
    </p:spTree>
    <p:extLst>
      <p:ext uri="{BB962C8B-B14F-4D97-AF65-F5344CB8AC3E}">
        <p14:creationId xmlns:p14="http://schemas.microsoft.com/office/powerpoint/2010/main" val="13069630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duotone>
              <a:prstClr val="black"/>
              <a:schemeClr val="accent1">
                <a:tint val="45000"/>
                <a:satMod val="400000"/>
              </a:schemeClr>
            </a:duotone>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7293698" y="116632"/>
            <a:ext cx="1008112" cy="1625016"/>
          </a:xfrm>
          <a:prstGeom prst="rect">
            <a:avLst/>
          </a:prstGeom>
        </p:spPr>
      </p:pic>
      <p:grpSp>
        <p:nvGrpSpPr>
          <p:cNvPr id="9" name="Group 8"/>
          <p:cNvGrpSpPr/>
          <p:nvPr/>
        </p:nvGrpSpPr>
        <p:grpSpPr>
          <a:xfrm>
            <a:off x="606527" y="5263709"/>
            <a:ext cx="1018177" cy="1008112"/>
            <a:chOff x="467544" y="4797152"/>
            <a:chExt cx="1018177" cy="1008112"/>
          </a:xfrm>
        </p:grpSpPr>
        <p:sp>
          <p:nvSpPr>
            <p:cNvPr id="5" name="Rectangle 4"/>
            <p:cNvSpPr/>
            <p:nvPr/>
          </p:nvSpPr>
          <p:spPr>
            <a:xfrm>
              <a:off x="467544" y="4797152"/>
              <a:ext cx="648072" cy="648072"/>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7" name="Rectangle 6"/>
            <p:cNvSpPr/>
            <p:nvPr/>
          </p:nvSpPr>
          <p:spPr>
            <a:xfrm>
              <a:off x="837649" y="4949552"/>
              <a:ext cx="648072" cy="648072"/>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8" name="Rectangle 7"/>
            <p:cNvSpPr/>
            <p:nvPr/>
          </p:nvSpPr>
          <p:spPr>
            <a:xfrm>
              <a:off x="619944" y="5157192"/>
              <a:ext cx="648072" cy="648072"/>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grpSp>
      <p:sp>
        <p:nvSpPr>
          <p:cNvPr id="10" name="TextBox 3"/>
          <p:cNvSpPr txBox="1"/>
          <p:nvPr/>
        </p:nvSpPr>
        <p:spPr>
          <a:xfrm>
            <a:off x="251520" y="908720"/>
            <a:ext cx="6696744" cy="523220"/>
          </a:xfrm>
          <a:prstGeom prst="rect">
            <a:avLst/>
          </a:prstGeom>
          <a:solidFill>
            <a:srgbClr val="0070C0"/>
          </a:solidFill>
        </p:spPr>
        <p:txBody>
          <a:bodyPr wrap="square" rtlCol="0">
            <a:spAutoFit/>
          </a:bodyPr>
          <a:lstStyle/>
          <a:p>
            <a:pPr marL="285750" indent="-285750" algn="ctr"/>
            <a:r>
              <a:rPr lang="es-ES_tradnl" sz="2800" b="1" dirty="0" smtClean="0">
                <a:solidFill>
                  <a:schemeClr val="bg1"/>
                </a:solidFill>
                <a:latin typeface="Cambria" panose="02040503050406030204" pitchFamily="18" charset="0"/>
              </a:rPr>
              <a:t>Políticas</a:t>
            </a:r>
            <a:endParaRPr lang="es-ES_tradnl" sz="2800" b="1" dirty="0">
              <a:solidFill>
                <a:schemeClr val="bg1"/>
              </a:solidFill>
              <a:latin typeface="Cambria" panose="02040503050406030204" pitchFamily="18" charset="0"/>
            </a:endParaRPr>
          </a:p>
        </p:txBody>
      </p:sp>
      <p:sp>
        <p:nvSpPr>
          <p:cNvPr id="12" name="CuadroTexto 1"/>
          <p:cNvSpPr txBox="1"/>
          <p:nvPr/>
        </p:nvSpPr>
        <p:spPr>
          <a:xfrm>
            <a:off x="1051661" y="2492896"/>
            <a:ext cx="6040619" cy="1200329"/>
          </a:xfrm>
          <a:prstGeom prst="rect">
            <a:avLst/>
          </a:prstGeom>
          <a:noFill/>
        </p:spPr>
        <p:txBody>
          <a:bodyPr wrap="square" rtlCol="0">
            <a:spAutoFit/>
          </a:bodyPr>
          <a:lstStyle/>
          <a:p>
            <a:pPr marL="342900" indent="-342900">
              <a:buClr>
                <a:srgbClr val="C00000"/>
              </a:buClr>
              <a:buFont typeface="Wingdings" panose="05000000000000000000" pitchFamily="2" charset="2"/>
              <a:buChar char="q"/>
            </a:pPr>
            <a:r>
              <a:rPr lang="es-ES" sz="2400" dirty="0" smtClean="0">
                <a:solidFill>
                  <a:schemeClr val="tx2"/>
                </a:solidFill>
                <a:latin typeface="Cambria" panose="02040503050406030204" pitchFamily="18" charset="0"/>
              </a:rPr>
              <a:t>Respuestas multidimensionales</a:t>
            </a:r>
          </a:p>
          <a:p>
            <a:pPr marL="342900" indent="-342900">
              <a:buClr>
                <a:srgbClr val="C00000"/>
              </a:buClr>
              <a:buFont typeface="Wingdings" panose="05000000000000000000" pitchFamily="2" charset="2"/>
              <a:buChar char="q"/>
            </a:pPr>
            <a:endParaRPr lang="es-ES" sz="2400" dirty="0">
              <a:solidFill>
                <a:schemeClr val="tx2"/>
              </a:solidFill>
              <a:latin typeface="Cambria" panose="02040503050406030204" pitchFamily="18" charset="0"/>
            </a:endParaRPr>
          </a:p>
          <a:p>
            <a:pPr marL="342900" indent="-342900">
              <a:buClr>
                <a:srgbClr val="C00000"/>
              </a:buClr>
              <a:buFont typeface="Wingdings" panose="05000000000000000000" pitchFamily="2" charset="2"/>
              <a:buChar char="q"/>
            </a:pPr>
            <a:r>
              <a:rPr lang="es-ES" sz="2400" dirty="0" smtClean="0">
                <a:solidFill>
                  <a:schemeClr val="tx2"/>
                </a:solidFill>
                <a:latin typeface="Cambria" panose="02040503050406030204" pitchFamily="18" charset="0"/>
              </a:rPr>
              <a:t>Diversidad en los puntos de entrada</a:t>
            </a:r>
          </a:p>
        </p:txBody>
      </p:sp>
    </p:spTree>
    <p:extLst>
      <p:ext uri="{BB962C8B-B14F-4D97-AF65-F5344CB8AC3E}">
        <p14:creationId xmlns:p14="http://schemas.microsoft.com/office/powerpoint/2010/main" val="36342985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duotone>
              <a:prstClr val="black"/>
              <a:schemeClr val="accent1">
                <a:tint val="45000"/>
                <a:satMod val="400000"/>
              </a:schemeClr>
            </a:duotone>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7293698" y="116632"/>
            <a:ext cx="1008112" cy="1625016"/>
          </a:xfrm>
          <a:prstGeom prst="rect">
            <a:avLst/>
          </a:prstGeom>
        </p:spPr>
      </p:pic>
      <p:grpSp>
        <p:nvGrpSpPr>
          <p:cNvPr id="9" name="Group 8"/>
          <p:cNvGrpSpPr/>
          <p:nvPr/>
        </p:nvGrpSpPr>
        <p:grpSpPr>
          <a:xfrm>
            <a:off x="606527" y="5263709"/>
            <a:ext cx="1018177" cy="1008112"/>
            <a:chOff x="467544" y="4797152"/>
            <a:chExt cx="1018177" cy="1008112"/>
          </a:xfrm>
        </p:grpSpPr>
        <p:sp>
          <p:nvSpPr>
            <p:cNvPr id="5" name="Rectangle 4"/>
            <p:cNvSpPr/>
            <p:nvPr/>
          </p:nvSpPr>
          <p:spPr>
            <a:xfrm>
              <a:off x="467544" y="4797152"/>
              <a:ext cx="648072" cy="648072"/>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7" name="Rectangle 6"/>
            <p:cNvSpPr/>
            <p:nvPr/>
          </p:nvSpPr>
          <p:spPr>
            <a:xfrm>
              <a:off x="837649" y="4949552"/>
              <a:ext cx="648072" cy="648072"/>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8" name="Rectangle 7"/>
            <p:cNvSpPr/>
            <p:nvPr/>
          </p:nvSpPr>
          <p:spPr>
            <a:xfrm>
              <a:off x="619944" y="5157192"/>
              <a:ext cx="648072" cy="648072"/>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grpSp>
      <p:sp>
        <p:nvSpPr>
          <p:cNvPr id="10" name="TextBox 3"/>
          <p:cNvSpPr txBox="1"/>
          <p:nvPr/>
        </p:nvSpPr>
        <p:spPr>
          <a:xfrm>
            <a:off x="251520" y="908720"/>
            <a:ext cx="6696744" cy="523220"/>
          </a:xfrm>
          <a:prstGeom prst="rect">
            <a:avLst/>
          </a:prstGeom>
          <a:solidFill>
            <a:srgbClr val="0070C0"/>
          </a:solidFill>
        </p:spPr>
        <p:txBody>
          <a:bodyPr wrap="square" rtlCol="0">
            <a:spAutoFit/>
          </a:bodyPr>
          <a:lstStyle/>
          <a:p>
            <a:pPr marL="285750" indent="-285750" algn="ctr"/>
            <a:r>
              <a:rPr lang="es-ES_tradnl" sz="2800" b="1" dirty="0" smtClean="0">
                <a:solidFill>
                  <a:schemeClr val="bg1"/>
                </a:solidFill>
                <a:latin typeface="Cambria" panose="02040503050406030204" pitchFamily="18" charset="0"/>
              </a:rPr>
              <a:t>Respuestas multidimensionales</a:t>
            </a:r>
            <a:endParaRPr lang="es-ES_tradnl" sz="2800" b="1" dirty="0">
              <a:solidFill>
                <a:schemeClr val="bg1"/>
              </a:solidFill>
              <a:latin typeface="Cambria" panose="02040503050406030204" pitchFamily="18" charset="0"/>
            </a:endParaRPr>
          </a:p>
        </p:txBody>
      </p:sp>
      <p:sp>
        <p:nvSpPr>
          <p:cNvPr id="11" name="Pie 10"/>
          <p:cNvSpPr/>
          <p:nvPr/>
        </p:nvSpPr>
        <p:spPr>
          <a:xfrm>
            <a:off x="827584" y="2204865"/>
            <a:ext cx="3657600" cy="3657600"/>
          </a:xfrm>
          <a:prstGeom prst="pie">
            <a:avLst>
              <a:gd name="adj1" fmla="val 5400000"/>
              <a:gd name="adj2" fmla="val 1620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3" name="TextBox 12"/>
          <p:cNvSpPr txBox="1"/>
          <p:nvPr/>
        </p:nvSpPr>
        <p:spPr>
          <a:xfrm>
            <a:off x="1043608" y="3645025"/>
            <a:ext cx="1584176" cy="923330"/>
          </a:xfrm>
          <a:prstGeom prst="rect">
            <a:avLst/>
          </a:prstGeom>
          <a:noFill/>
        </p:spPr>
        <p:txBody>
          <a:bodyPr wrap="square" rtlCol="0">
            <a:spAutoFit/>
          </a:bodyPr>
          <a:lstStyle/>
          <a:p>
            <a:pPr algn="ctr"/>
            <a:r>
              <a:rPr lang="es-PE" b="1" dirty="0" smtClean="0">
                <a:solidFill>
                  <a:schemeClr val="bg1"/>
                </a:solidFill>
              </a:rPr>
              <a:t>TRANSICIÓN A LA ECONOMÍA FORMAL</a:t>
            </a:r>
            <a:endParaRPr lang="en-US" b="1" dirty="0">
              <a:solidFill>
                <a:schemeClr val="bg1"/>
              </a:solidFill>
            </a:endParaRPr>
          </a:p>
        </p:txBody>
      </p:sp>
      <p:graphicFrame>
        <p:nvGraphicFramePr>
          <p:cNvPr id="14" name="Table 13"/>
          <p:cNvGraphicFramePr>
            <a:graphicFrameLocks noGrp="1"/>
          </p:cNvGraphicFramePr>
          <p:nvPr>
            <p:extLst>
              <p:ext uri="{D42A27DB-BD31-4B8C-83A1-F6EECF244321}">
                <p14:modId xmlns:p14="http://schemas.microsoft.com/office/powerpoint/2010/main" val="3504135338"/>
              </p:ext>
            </p:extLst>
          </p:nvPr>
        </p:nvGraphicFramePr>
        <p:xfrm>
          <a:off x="2699792" y="2204864"/>
          <a:ext cx="4896544" cy="3672410"/>
        </p:xfrm>
        <a:graphic>
          <a:graphicData uri="http://schemas.openxmlformats.org/drawingml/2006/table">
            <a:tbl>
              <a:tblPr firstRow="1" bandRow="1">
                <a:tableStyleId>{5C22544A-7EE6-4342-B048-85BDC9FD1C3A}</a:tableStyleId>
              </a:tblPr>
              <a:tblGrid>
                <a:gridCol w="404878"/>
                <a:gridCol w="4106613"/>
                <a:gridCol w="385053"/>
              </a:tblGrid>
              <a:tr h="524630">
                <a:tc>
                  <a:txBody>
                    <a:bodyPr/>
                    <a:lstStyle/>
                    <a:p>
                      <a:endParaRPr lang="en-US" sz="105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pPr algn="ctr"/>
                      <a:r>
                        <a:rPr lang="es-PE" sz="1200" b="1" dirty="0" smtClean="0">
                          <a:solidFill>
                            <a:schemeClr val="tx2"/>
                          </a:solidFill>
                        </a:rPr>
                        <a:t>Estrategias</a:t>
                      </a:r>
                      <a:r>
                        <a:rPr lang="es-PE" sz="1200" b="1" baseline="0" dirty="0" smtClean="0">
                          <a:solidFill>
                            <a:schemeClr val="tx2"/>
                          </a:solidFill>
                        </a:rPr>
                        <a:t> de crecimiento y generación de empleo de calidad</a:t>
                      </a:r>
                      <a:endParaRPr lang="en-US" sz="1200" b="1" dirty="0">
                        <a:solidFill>
                          <a:schemeClr val="tx2"/>
                        </a:solidFill>
                      </a:endParaRPr>
                    </a:p>
                  </a:txBody>
                  <a:tcPr anchor="ctr">
                    <a:lnL w="12700" cap="flat" cmpd="sng" algn="ctr">
                      <a:no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60000"/>
                        <a:lumOff val="40000"/>
                      </a:schemeClr>
                    </a:solidFill>
                  </a:tcPr>
                </a:tc>
                <a:tc rowSpan="7">
                  <a:txBody>
                    <a:bodyPr/>
                    <a:lstStyle/>
                    <a:p>
                      <a:pPr algn="ctr"/>
                      <a:r>
                        <a:rPr lang="es-PE" sz="1600" dirty="0" smtClean="0">
                          <a:solidFill>
                            <a:schemeClr val="tx2"/>
                          </a:solidFill>
                        </a:rPr>
                        <a:t>ESTRATEGIA INTEGRADA</a:t>
                      </a:r>
                      <a:endParaRPr lang="en-US" sz="1600" dirty="0">
                        <a:solidFill>
                          <a:schemeClr val="tx2"/>
                        </a:solidFill>
                      </a:endParaRPr>
                    </a:p>
                  </a:txBody>
                  <a:tcPr vert="vert270" anchor="ctr">
                    <a:lnL w="12700" cap="flat" cmpd="sng" algn="ctr">
                      <a:solidFill>
                        <a:schemeClr val="tx2"/>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lumMod val="60000"/>
                        <a:lumOff val="40000"/>
                      </a:schemeClr>
                    </a:solidFill>
                  </a:tcPr>
                </a:tc>
              </a:tr>
              <a:tr h="524630">
                <a:tc>
                  <a:txBody>
                    <a:bodyPr/>
                    <a:lstStyle/>
                    <a:p>
                      <a:endParaRPr lang="en-US" sz="105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pPr algn="ctr"/>
                      <a:r>
                        <a:rPr lang="es-PE" sz="1200" b="1" dirty="0" smtClean="0">
                          <a:solidFill>
                            <a:schemeClr val="tx2"/>
                          </a:solidFill>
                        </a:rPr>
                        <a:t>Entorno</a:t>
                      </a:r>
                      <a:r>
                        <a:rPr lang="es-PE" sz="1200" b="1" baseline="0" dirty="0" smtClean="0">
                          <a:solidFill>
                            <a:schemeClr val="tx2"/>
                          </a:solidFill>
                        </a:rPr>
                        <a:t> normativo, incluida la observancia de las normas internacionales del trabajo y los derechos fundamentales</a:t>
                      </a:r>
                      <a:endParaRPr lang="en-US" sz="1200" b="1" dirty="0">
                        <a:solidFill>
                          <a:schemeClr val="tx2"/>
                        </a:solidFill>
                      </a:endParaRPr>
                    </a:p>
                  </a:txBody>
                  <a:tcPr anchor="ctr">
                    <a:lnL w="12700" cap="flat" cmpd="sng" algn="ctr">
                      <a:no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60000"/>
                        <a:lumOff val="40000"/>
                      </a:schemeClr>
                    </a:solidFill>
                  </a:tcPr>
                </a:tc>
                <a:tc vMerge="1">
                  <a:txBody>
                    <a:bodyPr/>
                    <a:lstStyle/>
                    <a:p>
                      <a:endParaRPr lang="en-US" sz="105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lumMod val="60000"/>
                        <a:lumOff val="40000"/>
                      </a:schemeClr>
                    </a:solidFill>
                  </a:tcPr>
                </a:tc>
              </a:tr>
              <a:tr h="524630">
                <a:tc>
                  <a:txBody>
                    <a:bodyPr/>
                    <a:lstStyle/>
                    <a:p>
                      <a:endParaRPr lang="en-US" sz="105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pPr algn="ctr"/>
                      <a:r>
                        <a:rPr lang="es-PE" sz="1200" b="1" dirty="0" smtClean="0">
                          <a:solidFill>
                            <a:schemeClr val="tx2"/>
                          </a:solidFill>
                        </a:rPr>
                        <a:t>Organización, representación y diálogo social</a:t>
                      </a:r>
                      <a:endParaRPr lang="en-US" sz="1200" b="1" dirty="0">
                        <a:solidFill>
                          <a:schemeClr val="tx2"/>
                        </a:solidFill>
                      </a:endParaRPr>
                    </a:p>
                  </a:txBody>
                  <a:tcPr anchor="ctr">
                    <a:lnL w="12700" cap="flat" cmpd="sng" algn="ctr">
                      <a:no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60000"/>
                        <a:lumOff val="40000"/>
                      </a:schemeClr>
                    </a:solidFill>
                  </a:tcPr>
                </a:tc>
                <a:tc vMerge="1">
                  <a:txBody>
                    <a:bodyPr/>
                    <a:lstStyle/>
                    <a:p>
                      <a:endParaRPr lang="en-US" sz="105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lumMod val="60000"/>
                        <a:lumOff val="40000"/>
                      </a:schemeClr>
                    </a:solidFill>
                  </a:tcPr>
                </a:tc>
              </a:tr>
              <a:tr h="524630">
                <a:tc>
                  <a:txBody>
                    <a:bodyPr/>
                    <a:lstStyle/>
                    <a:p>
                      <a:endParaRPr lang="en-US" sz="105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pPr algn="ctr"/>
                      <a:r>
                        <a:rPr lang="es-PE" sz="1200" b="1" dirty="0" smtClean="0">
                          <a:solidFill>
                            <a:schemeClr val="tx2"/>
                          </a:solidFill>
                        </a:rPr>
                        <a:t>Igualdad: género, estado serológico,</a:t>
                      </a:r>
                      <a:r>
                        <a:rPr lang="es-PE" sz="1200" b="1" baseline="0" dirty="0" smtClean="0">
                          <a:solidFill>
                            <a:schemeClr val="tx2"/>
                          </a:solidFill>
                        </a:rPr>
                        <a:t> origen étnico, raza, casta, edad, discapacidad</a:t>
                      </a:r>
                      <a:endParaRPr lang="en-US" sz="1200" b="1" dirty="0">
                        <a:solidFill>
                          <a:schemeClr val="tx2"/>
                        </a:solidFill>
                      </a:endParaRPr>
                    </a:p>
                  </a:txBody>
                  <a:tcPr anchor="ctr">
                    <a:lnL w="12700" cap="flat" cmpd="sng" algn="ctr">
                      <a:no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60000"/>
                        <a:lumOff val="40000"/>
                      </a:schemeClr>
                    </a:solidFill>
                  </a:tcPr>
                </a:tc>
                <a:tc vMerge="1">
                  <a:txBody>
                    <a:bodyPr/>
                    <a:lstStyle/>
                    <a:p>
                      <a:endParaRPr lang="en-US" sz="105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lumMod val="60000"/>
                        <a:lumOff val="40000"/>
                      </a:schemeClr>
                    </a:solidFill>
                  </a:tcPr>
                </a:tc>
              </a:tr>
              <a:tr h="524630">
                <a:tc>
                  <a:txBody>
                    <a:bodyPr/>
                    <a:lstStyle/>
                    <a:p>
                      <a:endParaRPr lang="en-US" sz="105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pPr algn="ctr"/>
                      <a:r>
                        <a:rPr lang="es-PE" sz="1200" b="1" dirty="0" smtClean="0">
                          <a:solidFill>
                            <a:schemeClr val="tx2"/>
                          </a:solidFill>
                        </a:rPr>
                        <a:t>Iniciativa empresarial, competencias profesionales, financiación, gestión, acceso a los mercados</a:t>
                      </a:r>
                      <a:endParaRPr lang="en-US" sz="1200" b="1" dirty="0">
                        <a:solidFill>
                          <a:schemeClr val="tx2"/>
                        </a:solidFill>
                      </a:endParaRPr>
                    </a:p>
                  </a:txBody>
                  <a:tcPr anchor="ctr">
                    <a:lnL w="12700" cap="flat" cmpd="sng" algn="ctr">
                      <a:no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60000"/>
                        <a:lumOff val="40000"/>
                      </a:schemeClr>
                    </a:solidFill>
                  </a:tcPr>
                </a:tc>
                <a:tc vMerge="1">
                  <a:txBody>
                    <a:bodyPr/>
                    <a:lstStyle/>
                    <a:p>
                      <a:endParaRPr lang="en-US" sz="105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lumMod val="60000"/>
                        <a:lumOff val="40000"/>
                      </a:schemeClr>
                    </a:solidFill>
                  </a:tcPr>
                </a:tc>
              </a:tr>
              <a:tr h="524630">
                <a:tc>
                  <a:txBody>
                    <a:bodyPr/>
                    <a:lstStyle/>
                    <a:p>
                      <a:endParaRPr lang="en-US" sz="105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pPr algn="ctr"/>
                      <a:r>
                        <a:rPr lang="es-PE" sz="1200" b="1" dirty="0" smtClean="0">
                          <a:solidFill>
                            <a:schemeClr val="tx2"/>
                          </a:solidFill>
                        </a:rPr>
                        <a:t>Ampliación de la protección social: establecimiento de pisos de protección social y sistemas de seguridad social</a:t>
                      </a:r>
                      <a:endParaRPr lang="en-US" sz="1200" b="1" dirty="0">
                        <a:solidFill>
                          <a:schemeClr val="tx2"/>
                        </a:solidFill>
                      </a:endParaRPr>
                    </a:p>
                  </a:txBody>
                  <a:tcPr anchor="ctr">
                    <a:lnL w="12700" cap="flat" cmpd="sng" algn="ctr">
                      <a:no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60000"/>
                        <a:lumOff val="40000"/>
                      </a:schemeClr>
                    </a:solidFill>
                  </a:tcPr>
                </a:tc>
                <a:tc vMerge="1">
                  <a:txBody>
                    <a:bodyPr/>
                    <a:lstStyle/>
                    <a:p>
                      <a:endParaRPr lang="en-US" sz="105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lumMod val="60000"/>
                        <a:lumOff val="40000"/>
                      </a:schemeClr>
                    </a:solidFill>
                  </a:tcPr>
                </a:tc>
              </a:tr>
              <a:tr h="524630">
                <a:tc>
                  <a:txBody>
                    <a:bodyPr/>
                    <a:lstStyle/>
                    <a:p>
                      <a:endParaRPr lang="en-US" sz="105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pPr algn="ctr"/>
                      <a:r>
                        <a:rPr lang="es-PE" sz="1200" b="1" dirty="0" smtClean="0">
                          <a:solidFill>
                            <a:schemeClr val="tx2"/>
                          </a:solidFill>
                        </a:rPr>
                        <a:t>Estrategias</a:t>
                      </a:r>
                      <a:r>
                        <a:rPr lang="es-PE" sz="1200" b="1" baseline="0" dirty="0" smtClean="0">
                          <a:solidFill>
                            <a:schemeClr val="tx2"/>
                          </a:solidFill>
                        </a:rPr>
                        <a:t> de desarrollo local (rural y urbano)</a:t>
                      </a:r>
                      <a:endParaRPr lang="en-US" sz="1200" b="1" dirty="0">
                        <a:solidFill>
                          <a:schemeClr val="tx2"/>
                        </a:solidFill>
                      </a:endParaRPr>
                    </a:p>
                  </a:txBody>
                  <a:tcPr anchor="ctr">
                    <a:lnL w="12700" cap="flat" cmpd="sng" algn="ctr">
                      <a:no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lumMod val="60000"/>
                        <a:lumOff val="40000"/>
                      </a:schemeClr>
                    </a:solidFill>
                  </a:tcPr>
                </a:tc>
                <a:tc vMerge="1">
                  <a:txBody>
                    <a:bodyPr/>
                    <a:lstStyle/>
                    <a:p>
                      <a:endParaRPr lang="en-US" sz="105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lumMod val="60000"/>
                        <a:lumOff val="40000"/>
                      </a:schemeClr>
                    </a:solidFill>
                  </a:tcPr>
                </a:tc>
              </a:tr>
            </a:tbl>
          </a:graphicData>
        </a:graphic>
      </p:graphicFrame>
    </p:spTree>
    <p:extLst>
      <p:ext uri="{BB962C8B-B14F-4D97-AF65-F5344CB8AC3E}">
        <p14:creationId xmlns:p14="http://schemas.microsoft.com/office/powerpoint/2010/main" val="33966544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duotone>
              <a:prstClr val="black"/>
              <a:schemeClr val="accent1">
                <a:tint val="45000"/>
                <a:satMod val="400000"/>
              </a:schemeClr>
            </a:duotone>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7293698" y="116632"/>
            <a:ext cx="1008112" cy="1625016"/>
          </a:xfrm>
          <a:prstGeom prst="rect">
            <a:avLst/>
          </a:prstGeom>
        </p:spPr>
      </p:pic>
      <p:grpSp>
        <p:nvGrpSpPr>
          <p:cNvPr id="9" name="Group 8"/>
          <p:cNvGrpSpPr/>
          <p:nvPr/>
        </p:nvGrpSpPr>
        <p:grpSpPr>
          <a:xfrm>
            <a:off x="606527" y="5263709"/>
            <a:ext cx="1018177" cy="1008112"/>
            <a:chOff x="467544" y="4797152"/>
            <a:chExt cx="1018177" cy="1008112"/>
          </a:xfrm>
        </p:grpSpPr>
        <p:sp>
          <p:nvSpPr>
            <p:cNvPr id="5" name="Rectangle 4"/>
            <p:cNvSpPr/>
            <p:nvPr/>
          </p:nvSpPr>
          <p:spPr>
            <a:xfrm>
              <a:off x="467544" y="4797152"/>
              <a:ext cx="648072" cy="648072"/>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7" name="Rectangle 6"/>
            <p:cNvSpPr/>
            <p:nvPr/>
          </p:nvSpPr>
          <p:spPr>
            <a:xfrm>
              <a:off x="837649" y="4949552"/>
              <a:ext cx="648072" cy="648072"/>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8" name="Rectangle 7"/>
            <p:cNvSpPr/>
            <p:nvPr/>
          </p:nvSpPr>
          <p:spPr>
            <a:xfrm>
              <a:off x="619944" y="5157192"/>
              <a:ext cx="648072" cy="648072"/>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grpSp>
      <p:sp>
        <p:nvSpPr>
          <p:cNvPr id="10" name="TextBox 3"/>
          <p:cNvSpPr txBox="1"/>
          <p:nvPr/>
        </p:nvSpPr>
        <p:spPr>
          <a:xfrm>
            <a:off x="251520" y="908720"/>
            <a:ext cx="6696744" cy="523220"/>
          </a:xfrm>
          <a:prstGeom prst="rect">
            <a:avLst/>
          </a:prstGeom>
          <a:solidFill>
            <a:srgbClr val="0070C0"/>
          </a:solidFill>
        </p:spPr>
        <p:txBody>
          <a:bodyPr wrap="square" rtlCol="0">
            <a:spAutoFit/>
          </a:bodyPr>
          <a:lstStyle/>
          <a:p>
            <a:pPr marL="285750" indent="-285750" algn="ctr"/>
            <a:r>
              <a:rPr lang="es-ES_tradnl" sz="2800" b="1" dirty="0" smtClean="0">
                <a:solidFill>
                  <a:schemeClr val="bg1"/>
                </a:solidFill>
                <a:latin typeface="Cambria" panose="02040503050406030204" pitchFamily="18" charset="0"/>
              </a:rPr>
              <a:t>Enfoque integrado: R204</a:t>
            </a:r>
            <a:endParaRPr lang="es-ES_tradnl" sz="2800" b="1" dirty="0">
              <a:solidFill>
                <a:schemeClr val="bg1"/>
              </a:solidFill>
              <a:latin typeface="Cambria" panose="02040503050406030204" pitchFamily="18" charset="0"/>
            </a:endParaRPr>
          </a:p>
        </p:txBody>
      </p:sp>
      <p:sp>
        <p:nvSpPr>
          <p:cNvPr id="11" name="Rounded Rectangle 10"/>
          <p:cNvSpPr/>
          <p:nvPr/>
        </p:nvSpPr>
        <p:spPr>
          <a:xfrm>
            <a:off x="252448" y="2463684"/>
            <a:ext cx="1879409" cy="388216"/>
          </a:xfrm>
          <a:prstGeom prst="round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sz="1400" b="1" dirty="0" smtClean="0"/>
              <a:t>PRODUCTIVIDAD</a:t>
            </a:r>
            <a:endParaRPr lang="en-US" sz="1400" b="1" dirty="0"/>
          </a:p>
        </p:txBody>
      </p:sp>
      <p:sp>
        <p:nvSpPr>
          <p:cNvPr id="13" name="Rounded Rectangle 12"/>
          <p:cNvSpPr/>
          <p:nvPr/>
        </p:nvSpPr>
        <p:spPr>
          <a:xfrm>
            <a:off x="2410048" y="2463684"/>
            <a:ext cx="1879200" cy="388216"/>
          </a:xfrm>
          <a:prstGeom prst="round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sz="1600" b="1" dirty="0" smtClean="0"/>
              <a:t>NORMAS</a:t>
            </a:r>
            <a:endParaRPr lang="en-US" sz="1600" b="1" dirty="0"/>
          </a:p>
        </p:txBody>
      </p:sp>
      <p:sp>
        <p:nvSpPr>
          <p:cNvPr id="14" name="Rounded Rectangle 13"/>
          <p:cNvSpPr/>
          <p:nvPr/>
        </p:nvSpPr>
        <p:spPr>
          <a:xfrm>
            <a:off x="4567648" y="2463684"/>
            <a:ext cx="2020576" cy="388216"/>
          </a:xfrm>
          <a:prstGeom prst="round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sz="1600" b="1" dirty="0" smtClean="0"/>
              <a:t>INCENTIVOS</a:t>
            </a:r>
            <a:endParaRPr lang="en-US" sz="1600" b="1" dirty="0"/>
          </a:p>
        </p:txBody>
      </p:sp>
      <p:sp>
        <p:nvSpPr>
          <p:cNvPr id="15" name="Rounded Rectangle 14"/>
          <p:cNvSpPr/>
          <p:nvPr/>
        </p:nvSpPr>
        <p:spPr>
          <a:xfrm>
            <a:off x="6725248" y="2463684"/>
            <a:ext cx="1951208" cy="388216"/>
          </a:xfrm>
          <a:prstGeom prst="round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sz="1600" b="1" dirty="0" smtClean="0"/>
              <a:t>FISCALIZACIÓN</a:t>
            </a:r>
            <a:endParaRPr lang="en-US" sz="1600" b="1" dirty="0"/>
          </a:p>
        </p:txBody>
      </p:sp>
      <p:sp>
        <p:nvSpPr>
          <p:cNvPr id="16" name="Rounded Rectangle 15"/>
          <p:cNvSpPr/>
          <p:nvPr/>
        </p:nvSpPr>
        <p:spPr>
          <a:xfrm>
            <a:off x="467543" y="3046009"/>
            <a:ext cx="1664313" cy="776432"/>
          </a:xfrm>
          <a:prstGeom prst="roundRect">
            <a:avLst/>
          </a:prstGeom>
          <a:solidFill>
            <a:schemeClr val="bg1"/>
          </a:solidFill>
          <a:ln>
            <a:solidFill>
              <a:srgbClr val="F2650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sz="1200" dirty="0" smtClean="0">
                <a:solidFill>
                  <a:schemeClr val="tx2"/>
                </a:solidFill>
              </a:rPr>
              <a:t>Macro </a:t>
            </a:r>
          </a:p>
          <a:p>
            <a:pPr algn="ctr"/>
            <a:r>
              <a:rPr lang="es-PE" sz="1200" dirty="0" smtClean="0">
                <a:solidFill>
                  <a:schemeClr val="tx2"/>
                </a:solidFill>
              </a:rPr>
              <a:t>(entorno)</a:t>
            </a:r>
            <a:endParaRPr lang="en-US" sz="1200" dirty="0">
              <a:solidFill>
                <a:schemeClr val="tx2"/>
              </a:solidFill>
            </a:endParaRPr>
          </a:p>
        </p:txBody>
      </p:sp>
      <p:sp>
        <p:nvSpPr>
          <p:cNvPr id="17" name="Rounded Rectangle 16"/>
          <p:cNvSpPr/>
          <p:nvPr/>
        </p:nvSpPr>
        <p:spPr>
          <a:xfrm>
            <a:off x="467543" y="3951846"/>
            <a:ext cx="1664313" cy="776432"/>
          </a:xfrm>
          <a:prstGeom prst="roundRect">
            <a:avLst/>
          </a:prstGeom>
          <a:solidFill>
            <a:schemeClr val="bg1"/>
          </a:solidFill>
          <a:ln>
            <a:solidFill>
              <a:srgbClr val="F2650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sz="1200" dirty="0" smtClean="0">
                <a:solidFill>
                  <a:schemeClr val="tx2"/>
                </a:solidFill>
              </a:rPr>
              <a:t>Meso</a:t>
            </a:r>
          </a:p>
          <a:p>
            <a:pPr algn="ctr"/>
            <a:r>
              <a:rPr lang="es-PE" sz="1200" dirty="0" smtClean="0">
                <a:solidFill>
                  <a:schemeClr val="tx2"/>
                </a:solidFill>
              </a:rPr>
              <a:t>(sectores, cadenas)</a:t>
            </a:r>
            <a:endParaRPr lang="en-US" sz="1200" dirty="0">
              <a:solidFill>
                <a:schemeClr val="tx2"/>
              </a:solidFill>
            </a:endParaRPr>
          </a:p>
        </p:txBody>
      </p:sp>
      <p:sp>
        <p:nvSpPr>
          <p:cNvPr id="18" name="Rounded Rectangle 17"/>
          <p:cNvSpPr/>
          <p:nvPr/>
        </p:nvSpPr>
        <p:spPr>
          <a:xfrm>
            <a:off x="467543" y="4857684"/>
            <a:ext cx="1664313" cy="776432"/>
          </a:xfrm>
          <a:prstGeom prst="roundRect">
            <a:avLst/>
          </a:prstGeom>
          <a:solidFill>
            <a:schemeClr val="bg1"/>
          </a:solidFill>
          <a:ln>
            <a:solidFill>
              <a:srgbClr val="F2650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sz="1200" dirty="0" smtClean="0">
                <a:solidFill>
                  <a:schemeClr val="tx2"/>
                </a:solidFill>
              </a:rPr>
              <a:t>Micro</a:t>
            </a:r>
          </a:p>
          <a:p>
            <a:pPr algn="ctr"/>
            <a:r>
              <a:rPr lang="es-PE" sz="1200" dirty="0" smtClean="0">
                <a:solidFill>
                  <a:schemeClr val="tx2"/>
                </a:solidFill>
              </a:rPr>
              <a:t>(nivel de empresas)</a:t>
            </a:r>
            <a:endParaRPr lang="en-US" sz="1200" dirty="0">
              <a:solidFill>
                <a:schemeClr val="tx2"/>
              </a:solidFill>
            </a:endParaRPr>
          </a:p>
        </p:txBody>
      </p:sp>
      <p:sp>
        <p:nvSpPr>
          <p:cNvPr id="19" name="Rounded Rectangle 18"/>
          <p:cNvSpPr/>
          <p:nvPr/>
        </p:nvSpPr>
        <p:spPr>
          <a:xfrm>
            <a:off x="2627784" y="3046009"/>
            <a:ext cx="1600800" cy="776432"/>
          </a:xfrm>
          <a:prstGeom prst="roundRect">
            <a:avLst/>
          </a:prstGeom>
          <a:solidFill>
            <a:schemeClr val="bg1"/>
          </a:solidFill>
          <a:ln>
            <a:solidFill>
              <a:srgbClr val="F2650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sz="1200" dirty="0" smtClean="0">
                <a:solidFill>
                  <a:schemeClr val="tx2"/>
                </a:solidFill>
              </a:rPr>
              <a:t>Información</a:t>
            </a:r>
          </a:p>
          <a:p>
            <a:pPr algn="ctr"/>
            <a:r>
              <a:rPr lang="es-PE" sz="1200" dirty="0" smtClean="0">
                <a:solidFill>
                  <a:schemeClr val="tx2"/>
                </a:solidFill>
              </a:rPr>
              <a:t>Capacitación</a:t>
            </a:r>
            <a:endParaRPr lang="en-US" sz="1200" dirty="0">
              <a:solidFill>
                <a:schemeClr val="tx2"/>
              </a:solidFill>
            </a:endParaRPr>
          </a:p>
        </p:txBody>
      </p:sp>
      <p:sp>
        <p:nvSpPr>
          <p:cNvPr id="20" name="Rounded Rectangle 19"/>
          <p:cNvSpPr/>
          <p:nvPr/>
        </p:nvSpPr>
        <p:spPr>
          <a:xfrm>
            <a:off x="2627784" y="3951846"/>
            <a:ext cx="1600800" cy="776432"/>
          </a:xfrm>
          <a:prstGeom prst="roundRect">
            <a:avLst/>
          </a:prstGeom>
          <a:solidFill>
            <a:schemeClr val="bg1"/>
          </a:solidFill>
          <a:ln>
            <a:solidFill>
              <a:srgbClr val="F2650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sz="1200" dirty="0" smtClean="0">
                <a:solidFill>
                  <a:schemeClr val="tx2"/>
                </a:solidFill>
              </a:rPr>
              <a:t>Simplificación</a:t>
            </a:r>
            <a:endParaRPr lang="en-US" sz="1200" dirty="0">
              <a:solidFill>
                <a:schemeClr val="tx2"/>
              </a:solidFill>
            </a:endParaRPr>
          </a:p>
        </p:txBody>
      </p:sp>
      <p:sp>
        <p:nvSpPr>
          <p:cNvPr id="21" name="Rounded Rectangle 20"/>
          <p:cNvSpPr/>
          <p:nvPr/>
        </p:nvSpPr>
        <p:spPr>
          <a:xfrm>
            <a:off x="2627784" y="4857684"/>
            <a:ext cx="1600800" cy="776432"/>
          </a:xfrm>
          <a:prstGeom prst="roundRect">
            <a:avLst/>
          </a:prstGeom>
          <a:solidFill>
            <a:schemeClr val="bg1"/>
          </a:solidFill>
          <a:ln>
            <a:solidFill>
              <a:srgbClr val="F2650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sz="1200" dirty="0" smtClean="0">
                <a:solidFill>
                  <a:schemeClr val="tx2"/>
                </a:solidFill>
              </a:rPr>
              <a:t>Diálogo social (perfeccionamiento)</a:t>
            </a:r>
            <a:endParaRPr lang="en-US" sz="1200" dirty="0">
              <a:solidFill>
                <a:schemeClr val="tx2"/>
              </a:solidFill>
            </a:endParaRPr>
          </a:p>
        </p:txBody>
      </p:sp>
      <p:sp>
        <p:nvSpPr>
          <p:cNvPr id="22" name="Rounded Rectangle 21"/>
          <p:cNvSpPr/>
          <p:nvPr/>
        </p:nvSpPr>
        <p:spPr>
          <a:xfrm>
            <a:off x="4788024" y="3046009"/>
            <a:ext cx="1800200" cy="776432"/>
          </a:xfrm>
          <a:prstGeom prst="roundRect">
            <a:avLst/>
          </a:prstGeom>
          <a:solidFill>
            <a:schemeClr val="bg1"/>
          </a:solidFill>
          <a:ln>
            <a:solidFill>
              <a:srgbClr val="F2650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sz="1200" dirty="0" smtClean="0">
                <a:solidFill>
                  <a:schemeClr val="tx2"/>
                </a:solidFill>
              </a:rPr>
              <a:t>Vinculación a formalidad empresarial (registro, impuestos)</a:t>
            </a:r>
            <a:endParaRPr lang="en-US" sz="1200" dirty="0">
              <a:solidFill>
                <a:schemeClr val="tx2"/>
              </a:solidFill>
            </a:endParaRPr>
          </a:p>
        </p:txBody>
      </p:sp>
      <p:sp>
        <p:nvSpPr>
          <p:cNvPr id="23" name="Rounded Rectangle 22"/>
          <p:cNvSpPr/>
          <p:nvPr/>
        </p:nvSpPr>
        <p:spPr>
          <a:xfrm>
            <a:off x="4788024" y="3951846"/>
            <a:ext cx="1742176" cy="776432"/>
          </a:xfrm>
          <a:prstGeom prst="roundRect">
            <a:avLst/>
          </a:prstGeom>
          <a:solidFill>
            <a:schemeClr val="bg1"/>
          </a:solidFill>
          <a:ln>
            <a:solidFill>
              <a:srgbClr val="F2650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sz="1100" dirty="0" smtClean="0">
                <a:solidFill>
                  <a:schemeClr val="tx2"/>
                </a:solidFill>
              </a:rPr>
              <a:t>Vinculación a seguridad social (colectivos de difícil cobertura y métodos no convencionales)</a:t>
            </a:r>
            <a:endParaRPr lang="en-US" sz="1100" dirty="0">
              <a:solidFill>
                <a:schemeClr val="tx2"/>
              </a:solidFill>
            </a:endParaRPr>
          </a:p>
        </p:txBody>
      </p:sp>
      <p:sp>
        <p:nvSpPr>
          <p:cNvPr id="24" name="Rounded Rectangle 23"/>
          <p:cNvSpPr/>
          <p:nvPr/>
        </p:nvSpPr>
        <p:spPr>
          <a:xfrm>
            <a:off x="4788024" y="4857684"/>
            <a:ext cx="1742176" cy="776432"/>
          </a:xfrm>
          <a:prstGeom prst="roundRect">
            <a:avLst/>
          </a:prstGeom>
          <a:solidFill>
            <a:schemeClr val="bg1"/>
          </a:solidFill>
          <a:ln>
            <a:solidFill>
              <a:srgbClr val="F2650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sz="1100" dirty="0" smtClean="0">
                <a:solidFill>
                  <a:schemeClr val="tx2"/>
                </a:solidFill>
              </a:rPr>
              <a:t>Aproximaciones específicas (normas de formalización, acuerdos específicos, etc.)</a:t>
            </a:r>
            <a:endParaRPr lang="en-US" sz="1100" dirty="0">
              <a:solidFill>
                <a:schemeClr val="tx2"/>
              </a:solidFill>
            </a:endParaRPr>
          </a:p>
        </p:txBody>
      </p:sp>
      <p:sp>
        <p:nvSpPr>
          <p:cNvPr id="25" name="Rounded Rectangle 24"/>
          <p:cNvSpPr/>
          <p:nvPr/>
        </p:nvSpPr>
        <p:spPr>
          <a:xfrm>
            <a:off x="6948264" y="3046009"/>
            <a:ext cx="1728192" cy="776432"/>
          </a:xfrm>
          <a:prstGeom prst="roundRect">
            <a:avLst/>
          </a:prstGeom>
          <a:solidFill>
            <a:schemeClr val="bg1"/>
          </a:solidFill>
          <a:ln>
            <a:solidFill>
              <a:srgbClr val="F2650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sz="1200" dirty="0" smtClean="0">
                <a:solidFill>
                  <a:schemeClr val="tx2"/>
                </a:solidFill>
              </a:rPr>
              <a:t>Cultura de cumplimiento</a:t>
            </a:r>
            <a:endParaRPr lang="en-US" sz="1200" dirty="0">
              <a:solidFill>
                <a:schemeClr val="tx2"/>
              </a:solidFill>
            </a:endParaRPr>
          </a:p>
        </p:txBody>
      </p:sp>
      <p:sp>
        <p:nvSpPr>
          <p:cNvPr id="26" name="Rounded Rectangle 25"/>
          <p:cNvSpPr/>
          <p:nvPr/>
        </p:nvSpPr>
        <p:spPr>
          <a:xfrm>
            <a:off x="6948264" y="3951846"/>
            <a:ext cx="1728192" cy="776432"/>
          </a:xfrm>
          <a:prstGeom prst="roundRect">
            <a:avLst/>
          </a:prstGeom>
          <a:solidFill>
            <a:schemeClr val="bg1"/>
          </a:solidFill>
          <a:ln>
            <a:solidFill>
              <a:srgbClr val="F2650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sz="1200" dirty="0" smtClean="0">
                <a:solidFill>
                  <a:schemeClr val="tx2"/>
                </a:solidFill>
              </a:rPr>
              <a:t>Fortalecimiento institucional</a:t>
            </a:r>
          </a:p>
          <a:p>
            <a:pPr algn="ctr"/>
            <a:r>
              <a:rPr lang="es-PE" sz="1200" dirty="0" smtClean="0">
                <a:solidFill>
                  <a:schemeClr val="tx2"/>
                </a:solidFill>
              </a:rPr>
              <a:t>(incidencia, gestión, automatización)</a:t>
            </a:r>
            <a:endParaRPr lang="en-US" sz="1200" dirty="0">
              <a:solidFill>
                <a:schemeClr val="tx2"/>
              </a:solidFill>
            </a:endParaRPr>
          </a:p>
        </p:txBody>
      </p:sp>
      <p:sp>
        <p:nvSpPr>
          <p:cNvPr id="27" name="Rounded Rectangle 26"/>
          <p:cNvSpPr/>
          <p:nvPr/>
        </p:nvSpPr>
        <p:spPr>
          <a:xfrm>
            <a:off x="6948264" y="4857684"/>
            <a:ext cx="1728192" cy="776432"/>
          </a:xfrm>
          <a:prstGeom prst="roundRect">
            <a:avLst/>
          </a:prstGeom>
          <a:solidFill>
            <a:schemeClr val="bg1"/>
          </a:solidFill>
          <a:ln>
            <a:solidFill>
              <a:srgbClr val="F2650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sz="1200" dirty="0" smtClean="0">
                <a:solidFill>
                  <a:schemeClr val="tx2"/>
                </a:solidFill>
              </a:rPr>
              <a:t>Enfoques específicos (sustitución de multas, acuerdos de formalización, etc.)</a:t>
            </a:r>
            <a:endParaRPr lang="en-US" sz="1200" dirty="0">
              <a:solidFill>
                <a:schemeClr val="tx2"/>
              </a:solidFill>
            </a:endParaRPr>
          </a:p>
        </p:txBody>
      </p:sp>
      <p:sp>
        <p:nvSpPr>
          <p:cNvPr id="28" name="Rounded Rectangle 27"/>
          <p:cNvSpPr/>
          <p:nvPr/>
        </p:nvSpPr>
        <p:spPr>
          <a:xfrm>
            <a:off x="530848" y="5763522"/>
            <a:ext cx="8073600" cy="258811"/>
          </a:xfrm>
          <a:prstGeom prst="roundRect">
            <a:avLst/>
          </a:prstGeom>
          <a:solidFill>
            <a:srgbClr val="F2650E"/>
          </a:solidFill>
          <a:ln>
            <a:solidFill>
              <a:srgbClr val="F2650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sz="1600" b="1" dirty="0" smtClean="0">
                <a:solidFill>
                  <a:schemeClr val="bg1"/>
                </a:solidFill>
              </a:rPr>
              <a:t>ASALARIADOS</a:t>
            </a:r>
            <a:endParaRPr lang="en-US" sz="1600" b="1" dirty="0">
              <a:solidFill>
                <a:schemeClr val="bg1"/>
              </a:solidFill>
            </a:endParaRPr>
          </a:p>
        </p:txBody>
      </p:sp>
      <p:sp>
        <p:nvSpPr>
          <p:cNvPr id="29" name="Rounded Rectangle 28"/>
          <p:cNvSpPr/>
          <p:nvPr/>
        </p:nvSpPr>
        <p:spPr>
          <a:xfrm>
            <a:off x="530848" y="6087036"/>
            <a:ext cx="8073600" cy="258811"/>
          </a:xfrm>
          <a:prstGeom prst="roundRect">
            <a:avLst/>
          </a:prstGeom>
          <a:solidFill>
            <a:srgbClr val="F2650E"/>
          </a:solidFill>
          <a:ln>
            <a:solidFill>
              <a:srgbClr val="F2650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sz="1600" b="1" dirty="0" smtClean="0">
                <a:solidFill>
                  <a:schemeClr val="bg1"/>
                </a:solidFill>
              </a:rPr>
              <a:t>INDEPENDIENTES</a:t>
            </a:r>
            <a:endParaRPr lang="en-US" sz="1600" b="1" dirty="0">
              <a:solidFill>
                <a:schemeClr val="bg1"/>
              </a:solidFill>
            </a:endParaRPr>
          </a:p>
        </p:txBody>
      </p:sp>
      <p:sp>
        <p:nvSpPr>
          <p:cNvPr id="30" name="Rounded Rectangle 29"/>
          <p:cNvSpPr/>
          <p:nvPr/>
        </p:nvSpPr>
        <p:spPr>
          <a:xfrm>
            <a:off x="530848" y="6410549"/>
            <a:ext cx="8073600" cy="258811"/>
          </a:xfrm>
          <a:prstGeom prst="roundRect">
            <a:avLst/>
          </a:prstGeom>
          <a:solidFill>
            <a:srgbClr val="F2650E"/>
          </a:solidFill>
          <a:ln>
            <a:solidFill>
              <a:srgbClr val="F2650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sz="1600" b="1" dirty="0" smtClean="0">
                <a:solidFill>
                  <a:schemeClr val="bg1"/>
                </a:solidFill>
              </a:rPr>
              <a:t>TRABAJADORES DEL HOGAR</a:t>
            </a:r>
            <a:endParaRPr lang="en-US" sz="1600" b="1" dirty="0">
              <a:solidFill>
                <a:schemeClr val="bg1"/>
              </a:solidFill>
            </a:endParaRPr>
          </a:p>
        </p:txBody>
      </p:sp>
      <p:grpSp>
        <p:nvGrpSpPr>
          <p:cNvPr id="31" name="Group 30"/>
          <p:cNvGrpSpPr/>
          <p:nvPr/>
        </p:nvGrpSpPr>
        <p:grpSpPr>
          <a:xfrm>
            <a:off x="323528" y="2851901"/>
            <a:ext cx="139200" cy="2458703"/>
            <a:chOff x="323528" y="1628800"/>
            <a:chExt cx="144016" cy="2736304"/>
          </a:xfrm>
        </p:grpSpPr>
        <p:cxnSp>
          <p:nvCxnSpPr>
            <p:cNvPr id="32" name="Straight Connector 31"/>
            <p:cNvCxnSpPr/>
            <p:nvPr/>
          </p:nvCxnSpPr>
          <p:spPr>
            <a:xfrm rot="5400000">
              <a:off x="-1044624" y="2996952"/>
              <a:ext cx="2736304" cy="0"/>
            </a:xfrm>
            <a:prstGeom prst="line">
              <a:avLst/>
            </a:prstGeom>
            <a:ln w="28575">
              <a:solidFill>
                <a:srgbClr val="F2650E"/>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0800000">
              <a:off x="323528" y="2276872"/>
              <a:ext cx="144016" cy="0"/>
            </a:xfrm>
            <a:prstGeom prst="line">
              <a:avLst/>
            </a:prstGeom>
            <a:ln w="28575">
              <a:solidFill>
                <a:srgbClr val="F2650E"/>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10800000">
              <a:off x="323528" y="3284984"/>
              <a:ext cx="144016" cy="0"/>
            </a:xfrm>
            <a:prstGeom prst="line">
              <a:avLst/>
            </a:prstGeom>
            <a:ln w="28575">
              <a:solidFill>
                <a:srgbClr val="F2650E"/>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0800000">
              <a:off x="323528" y="4365104"/>
              <a:ext cx="144016" cy="0"/>
            </a:xfrm>
            <a:prstGeom prst="line">
              <a:avLst/>
            </a:prstGeom>
            <a:ln w="28575">
              <a:solidFill>
                <a:srgbClr val="F2650E"/>
              </a:solidFill>
            </a:ln>
          </p:spPr>
          <p:style>
            <a:lnRef idx="1">
              <a:schemeClr val="accent1"/>
            </a:lnRef>
            <a:fillRef idx="0">
              <a:schemeClr val="accent1"/>
            </a:fillRef>
            <a:effectRef idx="0">
              <a:schemeClr val="accent1"/>
            </a:effectRef>
            <a:fontRef idx="minor">
              <a:schemeClr val="tx1"/>
            </a:fontRef>
          </p:style>
        </p:cxnSp>
      </p:grpSp>
      <p:grpSp>
        <p:nvGrpSpPr>
          <p:cNvPr id="36" name="Group 35"/>
          <p:cNvGrpSpPr/>
          <p:nvPr/>
        </p:nvGrpSpPr>
        <p:grpSpPr>
          <a:xfrm>
            <a:off x="2483768" y="2851901"/>
            <a:ext cx="139200" cy="2458703"/>
            <a:chOff x="2627784" y="1052736"/>
            <a:chExt cx="144016" cy="2736304"/>
          </a:xfrm>
        </p:grpSpPr>
        <p:cxnSp>
          <p:nvCxnSpPr>
            <p:cNvPr id="37" name="Straight Connector 36"/>
            <p:cNvCxnSpPr/>
            <p:nvPr/>
          </p:nvCxnSpPr>
          <p:spPr>
            <a:xfrm rot="5400000">
              <a:off x="1259632" y="2420888"/>
              <a:ext cx="2736304" cy="0"/>
            </a:xfrm>
            <a:prstGeom prst="line">
              <a:avLst/>
            </a:prstGeom>
            <a:ln w="28575">
              <a:solidFill>
                <a:srgbClr val="F2650E"/>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0800000">
              <a:off x="2627784" y="1700808"/>
              <a:ext cx="144016" cy="0"/>
            </a:xfrm>
            <a:prstGeom prst="line">
              <a:avLst/>
            </a:prstGeom>
            <a:ln w="28575">
              <a:solidFill>
                <a:srgbClr val="F2650E"/>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0800000">
              <a:off x="2627784" y="2708920"/>
              <a:ext cx="144016" cy="0"/>
            </a:xfrm>
            <a:prstGeom prst="line">
              <a:avLst/>
            </a:prstGeom>
            <a:ln w="28575">
              <a:solidFill>
                <a:srgbClr val="F2650E"/>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0800000">
              <a:off x="2627784" y="3789040"/>
              <a:ext cx="144016" cy="0"/>
            </a:xfrm>
            <a:prstGeom prst="line">
              <a:avLst/>
            </a:prstGeom>
            <a:ln w="28575">
              <a:solidFill>
                <a:srgbClr val="F2650E"/>
              </a:solidFill>
            </a:ln>
          </p:spPr>
          <p:style>
            <a:lnRef idx="1">
              <a:schemeClr val="accent1"/>
            </a:lnRef>
            <a:fillRef idx="0">
              <a:schemeClr val="accent1"/>
            </a:fillRef>
            <a:effectRef idx="0">
              <a:schemeClr val="accent1"/>
            </a:effectRef>
            <a:fontRef idx="minor">
              <a:schemeClr val="tx1"/>
            </a:fontRef>
          </p:style>
        </p:cxnSp>
      </p:grpSp>
      <p:grpSp>
        <p:nvGrpSpPr>
          <p:cNvPr id="41" name="Group 40"/>
          <p:cNvGrpSpPr/>
          <p:nvPr/>
        </p:nvGrpSpPr>
        <p:grpSpPr>
          <a:xfrm>
            <a:off x="4644008" y="2851901"/>
            <a:ext cx="139200" cy="2458703"/>
            <a:chOff x="395536" y="1052736"/>
            <a:chExt cx="144016" cy="2736304"/>
          </a:xfrm>
        </p:grpSpPr>
        <p:cxnSp>
          <p:nvCxnSpPr>
            <p:cNvPr id="42" name="Straight Connector 41"/>
            <p:cNvCxnSpPr/>
            <p:nvPr/>
          </p:nvCxnSpPr>
          <p:spPr>
            <a:xfrm rot="5400000">
              <a:off x="-972616" y="2420888"/>
              <a:ext cx="2736304" cy="0"/>
            </a:xfrm>
            <a:prstGeom prst="line">
              <a:avLst/>
            </a:prstGeom>
            <a:ln w="28575">
              <a:solidFill>
                <a:srgbClr val="F2650E"/>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10800000">
              <a:off x="395536" y="1700808"/>
              <a:ext cx="144016" cy="0"/>
            </a:xfrm>
            <a:prstGeom prst="line">
              <a:avLst/>
            </a:prstGeom>
            <a:ln w="28575">
              <a:solidFill>
                <a:srgbClr val="F2650E"/>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10800000">
              <a:off x="395536" y="2708920"/>
              <a:ext cx="144016" cy="0"/>
            </a:xfrm>
            <a:prstGeom prst="line">
              <a:avLst/>
            </a:prstGeom>
            <a:ln w="28575">
              <a:solidFill>
                <a:srgbClr val="F2650E"/>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10800000">
              <a:off x="395536" y="3789040"/>
              <a:ext cx="144016" cy="0"/>
            </a:xfrm>
            <a:prstGeom prst="line">
              <a:avLst/>
            </a:prstGeom>
            <a:ln w="28575">
              <a:solidFill>
                <a:srgbClr val="F2650E"/>
              </a:solidFill>
            </a:ln>
          </p:spPr>
          <p:style>
            <a:lnRef idx="1">
              <a:schemeClr val="accent1"/>
            </a:lnRef>
            <a:fillRef idx="0">
              <a:schemeClr val="accent1"/>
            </a:fillRef>
            <a:effectRef idx="0">
              <a:schemeClr val="accent1"/>
            </a:effectRef>
            <a:fontRef idx="minor">
              <a:schemeClr val="tx1"/>
            </a:fontRef>
          </p:style>
        </p:cxnSp>
      </p:grpSp>
      <p:grpSp>
        <p:nvGrpSpPr>
          <p:cNvPr id="46" name="Group 45"/>
          <p:cNvGrpSpPr/>
          <p:nvPr/>
        </p:nvGrpSpPr>
        <p:grpSpPr>
          <a:xfrm>
            <a:off x="6804248" y="2851901"/>
            <a:ext cx="139200" cy="2458703"/>
            <a:chOff x="395536" y="1052736"/>
            <a:chExt cx="144016" cy="2736304"/>
          </a:xfrm>
        </p:grpSpPr>
        <p:cxnSp>
          <p:nvCxnSpPr>
            <p:cNvPr id="47" name="Straight Connector 46"/>
            <p:cNvCxnSpPr/>
            <p:nvPr/>
          </p:nvCxnSpPr>
          <p:spPr>
            <a:xfrm rot="5400000">
              <a:off x="-972616" y="2420888"/>
              <a:ext cx="2736304" cy="0"/>
            </a:xfrm>
            <a:prstGeom prst="line">
              <a:avLst/>
            </a:prstGeom>
            <a:ln w="28575">
              <a:solidFill>
                <a:srgbClr val="F2650E"/>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0800000">
              <a:off x="395536" y="1700808"/>
              <a:ext cx="144016" cy="0"/>
            </a:xfrm>
            <a:prstGeom prst="line">
              <a:avLst/>
            </a:prstGeom>
            <a:ln w="28575">
              <a:solidFill>
                <a:srgbClr val="F2650E"/>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0800000">
              <a:off x="395536" y="2708920"/>
              <a:ext cx="144016" cy="0"/>
            </a:xfrm>
            <a:prstGeom prst="line">
              <a:avLst/>
            </a:prstGeom>
            <a:ln w="28575">
              <a:solidFill>
                <a:srgbClr val="F2650E"/>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0800000">
              <a:off x="395536" y="3789040"/>
              <a:ext cx="144016" cy="0"/>
            </a:xfrm>
            <a:prstGeom prst="line">
              <a:avLst/>
            </a:prstGeom>
            <a:ln w="28575">
              <a:solidFill>
                <a:srgbClr val="F2650E"/>
              </a:solidFill>
            </a:ln>
          </p:spPr>
          <p:style>
            <a:lnRef idx="1">
              <a:schemeClr val="accent1"/>
            </a:lnRef>
            <a:fillRef idx="0">
              <a:schemeClr val="accent1"/>
            </a:fillRef>
            <a:effectRef idx="0">
              <a:schemeClr val="accent1"/>
            </a:effectRef>
            <a:fontRef idx="minor">
              <a:schemeClr val="tx1"/>
            </a:fontRef>
          </p:style>
        </p:cxnSp>
      </p:grpSp>
      <p:sp>
        <p:nvSpPr>
          <p:cNvPr id="51" name="Rounded Rectangle 50"/>
          <p:cNvSpPr/>
          <p:nvPr/>
        </p:nvSpPr>
        <p:spPr>
          <a:xfrm>
            <a:off x="322048" y="1881360"/>
            <a:ext cx="8282400" cy="323514"/>
          </a:xfrm>
          <a:prstGeom prst="round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b="1" dirty="0" smtClean="0"/>
              <a:t>EXPERIENCIA ALC: HACIA UN ENFOQUE INTEGRADO</a:t>
            </a:r>
            <a:endParaRPr lang="en-US" b="1" dirty="0"/>
          </a:p>
        </p:txBody>
      </p:sp>
      <p:grpSp>
        <p:nvGrpSpPr>
          <p:cNvPr id="52" name="Group 51"/>
          <p:cNvGrpSpPr/>
          <p:nvPr/>
        </p:nvGrpSpPr>
        <p:grpSpPr>
          <a:xfrm>
            <a:off x="1157248" y="2204874"/>
            <a:ext cx="6542400" cy="258811"/>
            <a:chOff x="1115616" y="908720"/>
            <a:chExt cx="6768752" cy="288032"/>
          </a:xfrm>
        </p:grpSpPr>
        <p:cxnSp>
          <p:nvCxnSpPr>
            <p:cNvPr id="53" name="Straight Connector 52"/>
            <p:cNvCxnSpPr/>
            <p:nvPr/>
          </p:nvCxnSpPr>
          <p:spPr>
            <a:xfrm rot="10800000">
              <a:off x="1115616" y="1052736"/>
              <a:ext cx="6768752" cy="0"/>
            </a:xfrm>
            <a:prstGeom prst="line">
              <a:avLst/>
            </a:prstGeom>
            <a:ln w="28575">
              <a:solidFill>
                <a:srgbClr val="F2650E"/>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a:off x="1043608" y="1124744"/>
              <a:ext cx="144016" cy="0"/>
            </a:xfrm>
            <a:prstGeom prst="line">
              <a:avLst/>
            </a:prstGeom>
            <a:ln w="28575">
              <a:solidFill>
                <a:srgbClr val="F2650E"/>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a:off x="7812360" y="1124744"/>
              <a:ext cx="144016" cy="0"/>
            </a:xfrm>
            <a:prstGeom prst="line">
              <a:avLst/>
            </a:prstGeom>
            <a:ln w="28575">
              <a:solidFill>
                <a:srgbClr val="F2650E"/>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16200000">
              <a:off x="3347864" y="1124744"/>
              <a:ext cx="144016" cy="0"/>
            </a:xfrm>
            <a:prstGeom prst="line">
              <a:avLst/>
            </a:prstGeom>
            <a:ln w="28575">
              <a:solidFill>
                <a:srgbClr val="F2650E"/>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16200000">
              <a:off x="5580112" y="1124744"/>
              <a:ext cx="144016" cy="0"/>
            </a:xfrm>
            <a:prstGeom prst="line">
              <a:avLst/>
            </a:prstGeom>
            <a:ln w="28575">
              <a:solidFill>
                <a:srgbClr val="F2650E"/>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16200000">
              <a:off x="4427984" y="980728"/>
              <a:ext cx="144016" cy="0"/>
            </a:xfrm>
            <a:prstGeom prst="line">
              <a:avLst/>
            </a:prstGeom>
            <a:ln w="28575">
              <a:solidFill>
                <a:srgbClr val="F2650E"/>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0316230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403648" y="2276872"/>
            <a:ext cx="5470376" cy="925959"/>
          </a:xfrm>
        </p:spPr>
        <p:txBody>
          <a:bodyPr/>
          <a:lstStyle/>
          <a:p>
            <a:pPr algn="ctr"/>
            <a:r>
              <a:rPr lang="es-CL" sz="4400" dirty="0" smtClean="0"/>
              <a:t>¡ Muchas gracias !</a:t>
            </a:r>
            <a:endParaRPr lang="es-CL" sz="4400" dirty="0"/>
          </a:p>
        </p:txBody>
      </p:sp>
    </p:spTree>
    <p:extLst>
      <p:ext uri="{BB962C8B-B14F-4D97-AF65-F5344CB8AC3E}">
        <p14:creationId xmlns:p14="http://schemas.microsoft.com/office/powerpoint/2010/main" val="14652432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duotone>
              <a:prstClr val="black"/>
              <a:schemeClr val="accent1">
                <a:tint val="45000"/>
                <a:satMod val="400000"/>
              </a:schemeClr>
            </a:duotone>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7293698" y="116632"/>
            <a:ext cx="1008112" cy="1625016"/>
          </a:xfrm>
          <a:prstGeom prst="rect">
            <a:avLst/>
          </a:prstGeom>
        </p:spPr>
      </p:pic>
      <p:grpSp>
        <p:nvGrpSpPr>
          <p:cNvPr id="9" name="Group 8"/>
          <p:cNvGrpSpPr/>
          <p:nvPr/>
        </p:nvGrpSpPr>
        <p:grpSpPr>
          <a:xfrm>
            <a:off x="606527" y="5263709"/>
            <a:ext cx="1018177" cy="1008112"/>
            <a:chOff x="467544" y="4797152"/>
            <a:chExt cx="1018177" cy="1008112"/>
          </a:xfrm>
        </p:grpSpPr>
        <p:sp>
          <p:nvSpPr>
            <p:cNvPr id="5" name="Rectangle 4"/>
            <p:cNvSpPr/>
            <p:nvPr/>
          </p:nvSpPr>
          <p:spPr>
            <a:xfrm>
              <a:off x="467544" y="4797152"/>
              <a:ext cx="648072" cy="648072"/>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7" name="Rectangle 6"/>
            <p:cNvSpPr/>
            <p:nvPr/>
          </p:nvSpPr>
          <p:spPr>
            <a:xfrm>
              <a:off x="837649" y="4949552"/>
              <a:ext cx="648072" cy="648072"/>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8" name="Rectangle 7"/>
            <p:cNvSpPr/>
            <p:nvPr/>
          </p:nvSpPr>
          <p:spPr>
            <a:xfrm>
              <a:off x="619944" y="5157192"/>
              <a:ext cx="648072" cy="648072"/>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grpSp>
      <p:sp>
        <p:nvSpPr>
          <p:cNvPr id="10" name="TextBox 3"/>
          <p:cNvSpPr txBox="1"/>
          <p:nvPr/>
        </p:nvSpPr>
        <p:spPr>
          <a:xfrm>
            <a:off x="251520" y="908720"/>
            <a:ext cx="6696744" cy="523220"/>
          </a:xfrm>
          <a:prstGeom prst="rect">
            <a:avLst/>
          </a:prstGeom>
          <a:solidFill>
            <a:srgbClr val="0070C0"/>
          </a:solidFill>
        </p:spPr>
        <p:txBody>
          <a:bodyPr wrap="square" rtlCol="0">
            <a:spAutoFit/>
          </a:bodyPr>
          <a:lstStyle/>
          <a:p>
            <a:pPr marL="285750" indent="-285750" algn="ctr"/>
            <a:r>
              <a:rPr lang="es-ES_tradnl" sz="2800" b="1" dirty="0" smtClean="0">
                <a:solidFill>
                  <a:schemeClr val="bg1"/>
                </a:solidFill>
                <a:latin typeface="Cambria" panose="02040503050406030204" pitchFamily="18" charset="0"/>
              </a:rPr>
              <a:t>Formalización de </a:t>
            </a:r>
            <a:r>
              <a:rPr lang="es-ES_tradnl" sz="2800" b="1" dirty="0" err="1" smtClean="0">
                <a:solidFill>
                  <a:schemeClr val="bg1"/>
                </a:solidFill>
                <a:latin typeface="Cambria" panose="02040503050406030204" pitchFamily="18" charset="0"/>
              </a:rPr>
              <a:t>MyPE</a:t>
            </a:r>
            <a:endParaRPr lang="es-ES_tradnl" sz="2800" b="1" dirty="0">
              <a:solidFill>
                <a:schemeClr val="bg1"/>
              </a:solidFill>
              <a:latin typeface="Cambria" panose="02040503050406030204" pitchFamily="18" charset="0"/>
            </a:endParaRPr>
          </a:p>
        </p:txBody>
      </p:sp>
      <p:sp>
        <p:nvSpPr>
          <p:cNvPr id="13" name="TextBox 12"/>
          <p:cNvSpPr txBox="1"/>
          <p:nvPr/>
        </p:nvSpPr>
        <p:spPr>
          <a:xfrm>
            <a:off x="1043608" y="3645025"/>
            <a:ext cx="1584176" cy="923330"/>
          </a:xfrm>
          <a:prstGeom prst="rect">
            <a:avLst/>
          </a:prstGeom>
          <a:noFill/>
        </p:spPr>
        <p:txBody>
          <a:bodyPr wrap="square" rtlCol="0">
            <a:spAutoFit/>
          </a:bodyPr>
          <a:lstStyle/>
          <a:p>
            <a:pPr algn="ctr"/>
            <a:r>
              <a:rPr lang="es-PE" b="1" dirty="0" smtClean="0">
                <a:solidFill>
                  <a:schemeClr val="bg1"/>
                </a:solidFill>
              </a:rPr>
              <a:t>TRANSICIÓN A LA ECONOMÍA FORMAL</a:t>
            </a:r>
            <a:endParaRPr lang="en-US" b="1" dirty="0">
              <a:solidFill>
                <a:schemeClr val="bg1"/>
              </a:solidFill>
            </a:endParaRPr>
          </a:p>
        </p:txBody>
      </p:sp>
      <p:sp>
        <p:nvSpPr>
          <p:cNvPr id="12" name="Content Placeholder 2"/>
          <p:cNvSpPr txBox="1">
            <a:spLocks/>
          </p:cNvSpPr>
          <p:nvPr/>
        </p:nvSpPr>
        <p:spPr>
          <a:xfrm>
            <a:off x="5954758" y="2033971"/>
            <a:ext cx="2433666" cy="4491373"/>
          </a:xfrm>
          <a:prstGeom prst="rect">
            <a:avLst/>
          </a:prstGeom>
        </p:spPr>
        <p:txBody>
          <a:bodyPr vert="horz" lIns="91440" tIns="45720" rIns="91440" bIns="45720" rtlCol="0" anchor="t">
            <a:normAutofit/>
          </a:bodyPr>
          <a:lstStyle>
            <a:lvl1pPr marL="0" indent="0" algn="l" defTabSz="914400" rtl="0" eaLnBrk="1" latinLnBrk="0" hangingPunct="1">
              <a:spcBef>
                <a:spcPct val="20000"/>
              </a:spcBef>
              <a:buClr>
                <a:schemeClr val="accent1"/>
              </a:buClr>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accent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5"/>
              </a:buClr>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400" kern="1200" baseline="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9pPr>
          </a:lstStyle>
          <a:p>
            <a:r>
              <a:rPr lang="es-ES_tradnl" dirty="0" smtClean="0">
                <a:solidFill>
                  <a:schemeClr val="tx2"/>
                </a:solidFill>
                <a:latin typeface="Cambria" panose="02040503050406030204" pitchFamily="18" charset="0"/>
              </a:rPr>
              <a:t>MYPE</a:t>
            </a:r>
          </a:p>
          <a:p>
            <a:pPr marL="285750" indent="-285750">
              <a:buFont typeface="Wingdings" panose="05000000000000000000" pitchFamily="2" charset="2"/>
              <a:buChar char="q"/>
            </a:pPr>
            <a:r>
              <a:rPr lang="es-ES_tradnl" sz="1600" dirty="0" smtClean="0">
                <a:solidFill>
                  <a:schemeClr val="tx2"/>
                </a:solidFill>
                <a:latin typeface="Cambria" panose="02040503050406030204" pitchFamily="18" charset="0"/>
              </a:rPr>
              <a:t>Alrededor del 60% del empleo es informal.</a:t>
            </a:r>
          </a:p>
          <a:p>
            <a:pPr marL="285750" indent="-285750">
              <a:buFont typeface="Wingdings" panose="05000000000000000000" pitchFamily="2" charset="2"/>
              <a:buChar char="q"/>
            </a:pPr>
            <a:r>
              <a:rPr lang="es-ES_tradnl" sz="1600" dirty="0" smtClean="0">
                <a:solidFill>
                  <a:schemeClr val="tx2"/>
                </a:solidFill>
                <a:latin typeface="Cambria" panose="02040503050406030204" pitchFamily="18" charset="0"/>
              </a:rPr>
              <a:t>Más del 80% de informalidad  entre trabajadores por cuenta propia</a:t>
            </a:r>
          </a:p>
          <a:p>
            <a:endParaRPr lang="es-ES_tradnl" dirty="0" smtClean="0">
              <a:solidFill>
                <a:schemeClr val="tx2"/>
              </a:solidFill>
              <a:latin typeface="Cambria" panose="02040503050406030204" pitchFamily="18" charset="0"/>
            </a:endParaRPr>
          </a:p>
          <a:p>
            <a:r>
              <a:rPr lang="es-ES_tradnl" dirty="0" smtClean="0">
                <a:solidFill>
                  <a:schemeClr val="tx2"/>
                </a:solidFill>
                <a:latin typeface="Cambria" panose="02040503050406030204" pitchFamily="18" charset="0"/>
              </a:rPr>
              <a:t>Algunos hallazgos</a:t>
            </a:r>
          </a:p>
          <a:p>
            <a:pPr marL="285750" indent="-285750">
              <a:buFont typeface="Wingdings" panose="05000000000000000000" pitchFamily="2" charset="2"/>
              <a:buChar char="q"/>
            </a:pPr>
            <a:r>
              <a:rPr lang="es-ES_tradnl" sz="1600" dirty="0" smtClean="0">
                <a:solidFill>
                  <a:schemeClr val="tx2"/>
                </a:solidFill>
                <a:latin typeface="Cambria" panose="02040503050406030204" pitchFamily="18" charset="0"/>
              </a:rPr>
              <a:t>OIT (2015, </a:t>
            </a:r>
            <a:r>
              <a:rPr lang="es-ES_tradnl" sz="1600" dirty="0" err="1" smtClean="0">
                <a:solidFill>
                  <a:schemeClr val="tx2"/>
                </a:solidFill>
                <a:latin typeface="Cambria" panose="02040503050406030204" pitchFamily="18" charset="0"/>
              </a:rPr>
              <a:t>Deelen</a:t>
            </a:r>
            <a:r>
              <a:rPr lang="es-ES_tradnl" sz="1600" dirty="0" smtClean="0">
                <a:solidFill>
                  <a:schemeClr val="tx2"/>
                </a:solidFill>
                <a:latin typeface="Cambria" panose="02040503050406030204" pitchFamily="18" charset="0"/>
              </a:rPr>
              <a:t> Ed.) Formalización empresarial no necesariamente conduce a formalización laboral.</a:t>
            </a:r>
          </a:p>
          <a:p>
            <a:pPr lvl="1"/>
            <a:endParaRPr lang="es-ES_tradnl" sz="1600" dirty="0" smtClean="0">
              <a:solidFill>
                <a:schemeClr val="tx2"/>
              </a:solidFill>
              <a:latin typeface="Cambria" panose="02040503050406030204" pitchFamily="18" charset="0"/>
            </a:endParaRPr>
          </a:p>
          <a:p>
            <a:endParaRPr lang="es-ES_tradnl" dirty="0">
              <a:solidFill>
                <a:schemeClr val="tx2"/>
              </a:solidFill>
              <a:latin typeface="Cambria" panose="02040503050406030204" pitchFamily="18" charset="0"/>
            </a:endParaRPr>
          </a:p>
        </p:txBody>
      </p:sp>
      <p:graphicFrame>
        <p:nvGraphicFramePr>
          <p:cNvPr id="15" name="Chart 14"/>
          <p:cNvGraphicFramePr>
            <a:graphicFrameLocks/>
          </p:cNvGraphicFramePr>
          <p:nvPr>
            <p:extLst>
              <p:ext uri="{D42A27DB-BD31-4B8C-83A1-F6EECF244321}">
                <p14:modId xmlns:p14="http://schemas.microsoft.com/office/powerpoint/2010/main" val="4085518613"/>
              </p:ext>
            </p:extLst>
          </p:nvPr>
        </p:nvGraphicFramePr>
        <p:xfrm>
          <a:off x="26296" y="1902580"/>
          <a:ext cx="5953125" cy="3522632"/>
        </p:xfrm>
        <a:graphic>
          <a:graphicData uri="http://schemas.openxmlformats.org/drawingml/2006/chart">
            <c:chart xmlns:c="http://schemas.openxmlformats.org/drawingml/2006/chart" xmlns:r="http://schemas.openxmlformats.org/officeDocument/2006/relationships" r:id="rId4"/>
          </a:graphicData>
        </a:graphic>
      </p:graphicFrame>
      <p:sp>
        <p:nvSpPr>
          <p:cNvPr id="16" name="TextBox 15"/>
          <p:cNvSpPr txBox="1"/>
          <p:nvPr/>
        </p:nvSpPr>
        <p:spPr>
          <a:xfrm>
            <a:off x="269776" y="5672281"/>
            <a:ext cx="5040560" cy="276999"/>
          </a:xfrm>
          <a:prstGeom prst="rect">
            <a:avLst/>
          </a:prstGeom>
          <a:noFill/>
        </p:spPr>
        <p:txBody>
          <a:bodyPr wrap="square" rtlCol="0">
            <a:spAutoFit/>
          </a:bodyPr>
          <a:lstStyle/>
          <a:p>
            <a:r>
              <a:rPr lang="es-PE" sz="1200" dirty="0" smtClean="0">
                <a:solidFill>
                  <a:schemeClr val="tx2"/>
                </a:solidFill>
                <a:latin typeface="Cambria" panose="02040503050406030204" pitchFamily="18" charset="0"/>
              </a:rPr>
              <a:t>Fuente: Chacaltana (2016).</a:t>
            </a:r>
            <a:endParaRPr lang="en-GB" sz="1200" dirty="0">
              <a:solidFill>
                <a:schemeClr val="tx2"/>
              </a:solidFill>
              <a:latin typeface="Cambria" panose="02040503050406030204" pitchFamily="18" charset="0"/>
            </a:endParaRPr>
          </a:p>
        </p:txBody>
      </p:sp>
    </p:spTree>
    <p:extLst>
      <p:ext uri="{BB962C8B-B14F-4D97-AF65-F5344CB8AC3E}">
        <p14:creationId xmlns:p14="http://schemas.microsoft.com/office/powerpoint/2010/main" val="24527313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duotone>
              <a:prstClr val="black"/>
              <a:schemeClr val="accent1">
                <a:tint val="45000"/>
                <a:satMod val="400000"/>
              </a:schemeClr>
            </a:duotone>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7293698" y="116632"/>
            <a:ext cx="1008112" cy="1625016"/>
          </a:xfrm>
          <a:prstGeom prst="rect">
            <a:avLst/>
          </a:prstGeom>
        </p:spPr>
      </p:pic>
      <p:grpSp>
        <p:nvGrpSpPr>
          <p:cNvPr id="9" name="Group 8"/>
          <p:cNvGrpSpPr/>
          <p:nvPr/>
        </p:nvGrpSpPr>
        <p:grpSpPr>
          <a:xfrm>
            <a:off x="606527" y="5263709"/>
            <a:ext cx="1018177" cy="1008112"/>
            <a:chOff x="467544" y="4797152"/>
            <a:chExt cx="1018177" cy="1008112"/>
          </a:xfrm>
        </p:grpSpPr>
        <p:sp>
          <p:nvSpPr>
            <p:cNvPr id="5" name="Rectangle 4"/>
            <p:cNvSpPr/>
            <p:nvPr/>
          </p:nvSpPr>
          <p:spPr>
            <a:xfrm>
              <a:off x="467544" y="4797152"/>
              <a:ext cx="648072" cy="648072"/>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7" name="Rectangle 6"/>
            <p:cNvSpPr/>
            <p:nvPr/>
          </p:nvSpPr>
          <p:spPr>
            <a:xfrm>
              <a:off x="837649" y="4949552"/>
              <a:ext cx="648072" cy="648072"/>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8" name="Rectangle 7"/>
            <p:cNvSpPr/>
            <p:nvPr/>
          </p:nvSpPr>
          <p:spPr>
            <a:xfrm>
              <a:off x="619944" y="5157192"/>
              <a:ext cx="648072" cy="648072"/>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grpSp>
      <p:sp>
        <p:nvSpPr>
          <p:cNvPr id="10" name="TextBox 3"/>
          <p:cNvSpPr txBox="1"/>
          <p:nvPr/>
        </p:nvSpPr>
        <p:spPr>
          <a:xfrm>
            <a:off x="251520" y="807095"/>
            <a:ext cx="6624736" cy="461665"/>
          </a:xfrm>
          <a:prstGeom prst="rect">
            <a:avLst/>
          </a:prstGeom>
          <a:solidFill>
            <a:srgbClr val="0070C0"/>
          </a:solidFill>
        </p:spPr>
        <p:txBody>
          <a:bodyPr wrap="square" rtlCol="0">
            <a:spAutoFit/>
          </a:bodyPr>
          <a:lstStyle/>
          <a:p>
            <a:pPr marL="285750" indent="-285750" algn="ctr"/>
            <a:r>
              <a:rPr lang="es-ES_tradnl" sz="2400" b="1" dirty="0" smtClean="0">
                <a:solidFill>
                  <a:schemeClr val="bg1"/>
                </a:solidFill>
                <a:latin typeface="Cambria" panose="02040503050406030204" pitchFamily="18" charset="0"/>
              </a:rPr>
              <a:t>Formalización: trabajo doméstico</a:t>
            </a:r>
            <a:endParaRPr lang="es-ES_tradnl" sz="2400" b="1" dirty="0">
              <a:solidFill>
                <a:schemeClr val="bg1"/>
              </a:solidFill>
              <a:latin typeface="Cambria" panose="02040503050406030204" pitchFamily="18" charset="0"/>
            </a:endParaRPr>
          </a:p>
        </p:txBody>
      </p:sp>
      <p:sp>
        <p:nvSpPr>
          <p:cNvPr id="13" name="TextBox 12"/>
          <p:cNvSpPr txBox="1"/>
          <p:nvPr/>
        </p:nvSpPr>
        <p:spPr>
          <a:xfrm>
            <a:off x="1043608" y="3645025"/>
            <a:ext cx="1584176" cy="923330"/>
          </a:xfrm>
          <a:prstGeom prst="rect">
            <a:avLst/>
          </a:prstGeom>
          <a:noFill/>
        </p:spPr>
        <p:txBody>
          <a:bodyPr wrap="square" rtlCol="0">
            <a:spAutoFit/>
          </a:bodyPr>
          <a:lstStyle/>
          <a:p>
            <a:pPr algn="ctr"/>
            <a:r>
              <a:rPr lang="es-PE" b="1" dirty="0" smtClean="0">
                <a:solidFill>
                  <a:schemeClr val="bg1"/>
                </a:solidFill>
              </a:rPr>
              <a:t>TRANSICIÓN A LA ECONOMÍA FORMAL</a:t>
            </a:r>
            <a:endParaRPr lang="en-US" b="1" dirty="0">
              <a:solidFill>
                <a:schemeClr val="bg1"/>
              </a:solidFill>
            </a:endParaRPr>
          </a:p>
        </p:txBody>
      </p:sp>
      <p:sp>
        <p:nvSpPr>
          <p:cNvPr id="22" name="Content Placeholder 2"/>
          <p:cNvSpPr txBox="1">
            <a:spLocks/>
          </p:cNvSpPr>
          <p:nvPr/>
        </p:nvSpPr>
        <p:spPr>
          <a:xfrm>
            <a:off x="6084168" y="2750989"/>
            <a:ext cx="1980978" cy="1365879"/>
          </a:xfrm>
          <a:prstGeom prst="rect">
            <a:avLst/>
          </a:prstGeom>
        </p:spPr>
        <p:txBody>
          <a:bodyPr vert="horz" lIns="91440" tIns="45720" rIns="91440" bIns="45720" rtlCol="0" anchor="t">
            <a:normAutofit/>
          </a:bodyPr>
          <a:lstStyle>
            <a:lvl1pPr marL="0" indent="0" algn="l" defTabSz="914400" rtl="0" eaLnBrk="1" latinLnBrk="0" hangingPunct="1">
              <a:spcBef>
                <a:spcPct val="20000"/>
              </a:spcBef>
              <a:buClr>
                <a:schemeClr val="accent1"/>
              </a:buClr>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accent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5"/>
              </a:buClr>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400" kern="1200" baseline="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9pPr>
          </a:lstStyle>
          <a:p>
            <a:r>
              <a:rPr lang="es-ES_tradnl" sz="1600" dirty="0" smtClean="0">
                <a:solidFill>
                  <a:schemeClr val="tx2"/>
                </a:solidFill>
                <a:latin typeface="Cambria" panose="02040503050406030204" pitchFamily="18" charset="0"/>
              </a:rPr>
              <a:t>Informe regional sobre políticas de formalización del trabajo doméstico remunerado</a:t>
            </a:r>
          </a:p>
          <a:p>
            <a:endParaRPr lang="en-GB" sz="1600" dirty="0">
              <a:solidFill>
                <a:schemeClr val="tx2"/>
              </a:solidFill>
              <a:latin typeface="Cambria" panose="02040503050406030204" pitchFamily="18" charset="0"/>
            </a:endParaRPr>
          </a:p>
        </p:txBody>
      </p:sp>
      <p:graphicFrame>
        <p:nvGraphicFramePr>
          <p:cNvPr id="23" name="Gráfico 1"/>
          <p:cNvGraphicFramePr>
            <a:graphicFrameLocks noChangeAspect="1"/>
          </p:cNvGraphicFramePr>
          <p:nvPr>
            <p:extLst>
              <p:ext uri="{D42A27DB-BD31-4B8C-83A1-F6EECF244321}">
                <p14:modId xmlns:p14="http://schemas.microsoft.com/office/powerpoint/2010/main" val="4066243661"/>
              </p:ext>
            </p:extLst>
          </p:nvPr>
        </p:nvGraphicFramePr>
        <p:xfrm>
          <a:off x="976632" y="2346056"/>
          <a:ext cx="5135944" cy="3989548"/>
        </p:xfrm>
        <a:graphic>
          <a:graphicData uri="http://schemas.openxmlformats.org/drawingml/2006/chart">
            <c:chart xmlns:c="http://schemas.openxmlformats.org/drawingml/2006/chart" xmlns:r="http://schemas.openxmlformats.org/officeDocument/2006/relationships" r:id="rId4"/>
          </a:graphicData>
        </a:graphic>
      </p:graphicFrame>
      <p:sp>
        <p:nvSpPr>
          <p:cNvPr id="24" name="Rectangle 23"/>
          <p:cNvSpPr/>
          <p:nvPr/>
        </p:nvSpPr>
        <p:spPr>
          <a:xfrm>
            <a:off x="583662" y="1552289"/>
            <a:ext cx="5500506" cy="584775"/>
          </a:xfrm>
          <a:prstGeom prst="rect">
            <a:avLst/>
          </a:prstGeom>
        </p:spPr>
        <p:txBody>
          <a:bodyPr wrap="square">
            <a:spAutoFit/>
          </a:bodyPr>
          <a:lstStyle/>
          <a:p>
            <a:r>
              <a:rPr lang="en-GB" sz="1600" dirty="0" err="1">
                <a:solidFill>
                  <a:schemeClr val="tx2"/>
                </a:solidFill>
                <a:latin typeface="Cambria" panose="02040503050406030204" pitchFamily="18" charset="0"/>
              </a:rPr>
              <a:t>América</a:t>
            </a:r>
            <a:r>
              <a:rPr lang="en-GB" sz="1600" dirty="0">
                <a:solidFill>
                  <a:schemeClr val="tx2"/>
                </a:solidFill>
                <a:latin typeface="Cambria" panose="02040503050406030204" pitchFamily="18" charset="0"/>
              </a:rPr>
              <a:t> Latina (14 </a:t>
            </a:r>
            <a:r>
              <a:rPr lang="en-GB" sz="1600" dirty="0" err="1">
                <a:solidFill>
                  <a:schemeClr val="tx2"/>
                </a:solidFill>
                <a:latin typeface="Cambria" panose="02040503050406030204" pitchFamily="18" charset="0"/>
              </a:rPr>
              <a:t>países</a:t>
            </a:r>
            <a:r>
              <a:rPr lang="en-GB" sz="1600" dirty="0">
                <a:solidFill>
                  <a:schemeClr val="tx2"/>
                </a:solidFill>
                <a:latin typeface="Cambria" panose="02040503050406030204" pitchFamily="18" charset="0"/>
              </a:rPr>
              <a:t>): </a:t>
            </a:r>
            <a:r>
              <a:rPr lang="en-GB" sz="1600" dirty="0" err="1">
                <a:solidFill>
                  <a:schemeClr val="tx2"/>
                </a:solidFill>
                <a:latin typeface="Cambria" panose="02040503050406030204" pitchFamily="18" charset="0"/>
              </a:rPr>
              <a:t>Tasa</a:t>
            </a:r>
            <a:r>
              <a:rPr lang="en-GB" sz="1600" dirty="0">
                <a:solidFill>
                  <a:schemeClr val="tx2"/>
                </a:solidFill>
                <a:latin typeface="Cambria" panose="02040503050406030204" pitchFamily="18" charset="0"/>
              </a:rPr>
              <a:t> del </a:t>
            </a:r>
            <a:r>
              <a:rPr lang="en-GB" sz="1600" dirty="0" err="1">
                <a:solidFill>
                  <a:schemeClr val="tx2"/>
                </a:solidFill>
                <a:latin typeface="Cambria" panose="02040503050406030204" pitchFamily="18" charset="0"/>
              </a:rPr>
              <a:t>empleo</a:t>
            </a:r>
            <a:r>
              <a:rPr lang="en-GB" sz="1600" dirty="0">
                <a:solidFill>
                  <a:schemeClr val="tx2"/>
                </a:solidFill>
                <a:latin typeface="Cambria" panose="02040503050406030204" pitchFamily="18" charset="0"/>
              </a:rPr>
              <a:t> informal no </a:t>
            </a:r>
            <a:r>
              <a:rPr lang="en-GB" sz="1600" dirty="0" err="1">
                <a:solidFill>
                  <a:schemeClr val="tx2"/>
                </a:solidFill>
                <a:latin typeface="Cambria" panose="02040503050406030204" pitchFamily="18" charset="0"/>
              </a:rPr>
              <a:t>agrícola</a:t>
            </a:r>
            <a:r>
              <a:rPr lang="en-GB" sz="1600" dirty="0">
                <a:solidFill>
                  <a:schemeClr val="tx2"/>
                </a:solidFill>
                <a:latin typeface="Cambria" panose="02040503050406030204" pitchFamily="18" charset="0"/>
              </a:rPr>
              <a:t> </a:t>
            </a:r>
            <a:r>
              <a:rPr lang="en-GB" sz="1600" dirty="0" err="1">
                <a:solidFill>
                  <a:schemeClr val="tx2"/>
                </a:solidFill>
                <a:latin typeface="Cambria" panose="02040503050406030204" pitchFamily="18" charset="0"/>
              </a:rPr>
              <a:t>por</a:t>
            </a:r>
            <a:r>
              <a:rPr lang="en-GB" sz="1600" dirty="0">
                <a:solidFill>
                  <a:schemeClr val="tx2"/>
                </a:solidFill>
                <a:latin typeface="Cambria" panose="02040503050406030204" pitchFamily="18" charset="0"/>
              </a:rPr>
              <a:t> </a:t>
            </a:r>
            <a:r>
              <a:rPr lang="en-GB" sz="1600" dirty="0" err="1">
                <a:solidFill>
                  <a:schemeClr val="tx2"/>
                </a:solidFill>
                <a:latin typeface="Cambria" panose="02040503050406030204" pitchFamily="18" charset="0"/>
              </a:rPr>
              <a:t>categoría</a:t>
            </a:r>
            <a:r>
              <a:rPr lang="en-GB" sz="1600" dirty="0">
                <a:solidFill>
                  <a:schemeClr val="tx2"/>
                </a:solidFill>
                <a:latin typeface="Cambria" panose="02040503050406030204" pitchFamily="18" charset="0"/>
              </a:rPr>
              <a:t> </a:t>
            </a:r>
            <a:r>
              <a:rPr lang="en-GB" sz="1600" dirty="0" err="1">
                <a:solidFill>
                  <a:schemeClr val="tx2"/>
                </a:solidFill>
                <a:latin typeface="Cambria" panose="02040503050406030204" pitchFamily="18" charset="0"/>
              </a:rPr>
              <a:t>ocupacional</a:t>
            </a:r>
            <a:r>
              <a:rPr lang="en-GB" sz="1600" dirty="0">
                <a:solidFill>
                  <a:schemeClr val="tx2"/>
                </a:solidFill>
                <a:latin typeface="Cambria" panose="02040503050406030204" pitchFamily="18" charset="0"/>
              </a:rPr>
              <a:t> </a:t>
            </a:r>
          </a:p>
        </p:txBody>
      </p:sp>
      <p:sp>
        <p:nvSpPr>
          <p:cNvPr id="25" name="Rectangle 24"/>
          <p:cNvSpPr/>
          <p:nvPr/>
        </p:nvSpPr>
        <p:spPr>
          <a:xfrm>
            <a:off x="622527" y="6399386"/>
            <a:ext cx="4050792" cy="415498"/>
          </a:xfrm>
          <a:prstGeom prst="rect">
            <a:avLst/>
          </a:prstGeom>
        </p:spPr>
        <p:txBody>
          <a:bodyPr wrap="square">
            <a:spAutoFit/>
          </a:bodyPr>
          <a:lstStyle/>
          <a:p>
            <a:r>
              <a:rPr lang="es-ES_tradnl" altLang="es-PE" sz="1050" dirty="0">
                <a:solidFill>
                  <a:schemeClr val="tx2"/>
                </a:solidFill>
                <a:latin typeface="Cambria" panose="02040503050406030204" pitchFamily="18" charset="0"/>
              </a:rPr>
              <a:t>Fuente: OIT (</a:t>
            </a:r>
            <a:r>
              <a:rPr lang="es-ES_tradnl" altLang="es-PE" sz="1050" dirty="0" smtClean="0">
                <a:solidFill>
                  <a:schemeClr val="tx2"/>
                </a:solidFill>
                <a:latin typeface="Cambria" panose="02040503050406030204" pitchFamily="18" charset="0"/>
              </a:rPr>
              <a:t>2016). Políticas de formalización del trabajo doméstico remunerado en </a:t>
            </a:r>
            <a:r>
              <a:rPr lang="es-ES_tradnl" altLang="es-PE" sz="1050" dirty="0">
                <a:solidFill>
                  <a:schemeClr val="tx2"/>
                </a:solidFill>
                <a:latin typeface="Cambria" panose="02040503050406030204" pitchFamily="18" charset="0"/>
              </a:rPr>
              <a:t>América Latina y el Caribe. Lima: </a:t>
            </a:r>
            <a:r>
              <a:rPr lang="es-ES_tradnl" altLang="es-PE" sz="1050" dirty="0" smtClean="0">
                <a:solidFill>
                  <a:schemeClr val="tx2"/>
                </a:solidFill>
                <a:latin typeface="Cambria" panose="02040503050406030204" pitchFamily="18" charset="0"/>
              </a:rPr>
              <a:t>OIT.</a:t>
            </a:r>
            <a:endParaRPr lang="en-GB" sz="1050" dirty="0">
              <a:solidFill>
                <a:schemeClr val="tx2"/>
              </a:solidFill>
              <a:latin typeface="Cambria" panose="02040503050406030204" pitchFamily="18" charset="0"/>
            </a:endParaRPr>
          </a:p>
        </p:txBody>
      </p:sp>
    </p:spTree>
    <p:extLst>
      <p:ext uri="{BB962C8B-B14F-4D97-AF65-F5344CB8AC3E}">
        <p14:creationId xmlns:p14="http://schemas.microsoft.com/office/powerpoint/2010/main" val="20309629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duotone>
              <a:prstClr val="black"/>
              <a:schemeClr val="accent1">
                <a:tint val="45000"/>
                <a:satMod val="400000"/>
              </a:schemeClr>
            </a:duotone>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7293698" y="116632"/>
            <a:ext cx="1008112" cy="1625016"/>
          </a:xfrm>
          <a:prstGeom prst="rect">
            <a:avLst/>
          </a:prstGeom>
        </p:spPr>
      </p:pic>
      <p:grpSp>
        <p:nvGrpSpPr>
          <p:cNvPr id="9" name="Group 8"/>
          <p:cNvGrpSpPr/>
          <p:nvPr/>
        </p:nvGrpSpPr>
        <p:grpSpPr>
          <a:xfrm>
            <a:off x="606527" y="5263709"/>
            <a:ext cx="1018177" cy="1008112"/>
            <a:chOff x="467544" y="4797152"/>
            <a:chExt cx="1018177" cy="1008112"/>
          </a:xfrm>
        </p:grpSpPr>
        <p:sp>
          <p:nvSpPr>
            <p:cNvPr id="5" name="Rectangle 4"/>
            <p:cNvSpPr/>
            <p:nvPr/>
          </p:nvSpPr>
          <p:spPr>
            <a:xfrm>
              <a:off x="467544" y="4797152"/>
              <a:ext cx="648072" cy="648072"/>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7" name="Rectangle 6"/>
            <p:cNvSpPr/>
            <p:nvPr/>
          </p:nvSpPr>
          <p:spPr>
            <a:xfrm>
              <a:off x="837649" y="4949552"/>
              <a:ext cx="648072" cy="648072"/>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8" name="Rectangle 7"/>
            <p:cNvSpPr/>
            <p:nvPr/>
          </p:nvSpPr>
          <p:spPr>
            <a:xfrm>
              <a:off x="619944" y="5157192"/>
              <a:ext cx="648072" cy="648072"/>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grpSp>
      <p:sp>
        <p:nvSpPr>
          <p:cNvPr id="10" name="TextBox 3"/>
          <p:cNvSpPr txBox="1"/>
          <p:nvPr/>
        </p:nvSpPr>
        <p:spPr>
          <a:xfrm>
            <a:off x="251520" y="908720"/>
            <a:ext cx="6696744" cy="523220"/>
          </a:xfrm>
          <a:prstGeom prst="rect">
            <a:avLst/>
          </a:prstGeom>
          <a:solidFill>
            <a:srgbClr val="0070C0"/>
          </a:solidFill>
        </p:spPr>
        <p:txBody>
          <a:bodyPr wrap="square" rtlCol="0">
            <a:spAutoFit/>
          </a:bodyPr>
          <a:lstStyle/>
          <a:p>
            <a:pPr marL="285750" indent="-285750" algn="ctr"/>
            <a:r>
              <a:rPr lang="es-ES_tradnl" sz="2800" b="1" dirty="0" smtClean="0">
                <a:solidFill>
                  <a:schemeClr val="bg1"/>
                </a:solidFill>
                <a:latin typeface="Cambria" panose="02040503050406030204" pitchFamily="18" charset="0"/>
              </a:rPr>
              <a:t>Recomendación OIT 204</a:t>
            </a:r>
            <a:endParaRPr lang="es-ES_tradnl" sz="2800" b="1" dirty="0">
              <a:solidFill>
                <a:schemeClr val="bg1"/>
              </a:solidFill>
              <a:latin typeface="Cambria" panose="02040503050406030204" pitchFamily="18" charset="0"/>
            </a:endParaRPr>
          </a:p>
        </p:txBody>
      </p:sp>
      <p:sp>
        <p:nvSpPr>
          <p:cNvPr id="12" name="CuadroTexto 1"/>
          <p:cNvSpPr txBox="1"/>
          <p:nvPr/>
        </p:nvSpPr>
        <p:spPr>
          <a:xfrm>
            <a:off x="1051661" y="2492896"/>
            <a:ext cx="6040619" cy="1569660"/>
          </a:xfrm>
          <a:prstGeom prst="rect">
            <a:avLst/>
          </a:prstGeom>
          <a:noFill/>
        </p:spPr>
        <p:txBody>
          <a:bodyPr wrap="square" rtlCol="0">
            <a:spAutoFit/>
          </a:bodyPr>
          <a:lstStyle/>
          <a:p>
            <a:pPr marL="342900" indent="-342900">
              <a:buClr>
                <a:srgbClr val="C00000"/>
              </a:buClr>
              <a:buFont typeface="Wingdings" panose="05000000000000000000" pitchFamily="2" charset="2"/>
              <a:buChar char="q"/>
            </a:pPr>
            <a:r>
              <a:rPr lang="es-ES" sz="2400" dirty="0" smtClean="0">
                <a:solidFill>
                  <a:schemeClr val="tx2"/>
                </a:solidFill>
                <a:latin typeface="Cambria" panose="02040503050406030204" pitchFamily="18" charset="0"/>
              </a:rPr>
              <a:t>Marco integrado de políticas: </a:t>
            </a:r>
          </a:p>
          <a:p>
            <a:pPr marL="342900" indent="-342900">
              <a:buClr>
                <a:srgbClr val="C00000"/>
              </a:buClr>
              <a:buFont typeface="Wingdings" panose="05000000000000000000" pitchFamily="2" charset="2"/>
              <a:buChar char="q"/>
            </a:pPr>
            <a:endParaRPr lang="es-ES" sz="2400" dirty="0" smtClean="0">
              <a:solidFill>
                <a:schemeClr val="tx2"/>
              </a:solidFill>
              <a:latin typeface="Cambria" panose="02040503050406030204" pitchFamily="18" charset="0"/>
            </a:endParaRPr>
          </a:p>
          <a:p>
            <a:pPr>
              <a:buClr>
                <a:srgbClr val="C00000"/>
              </a:buClr>
            </a:pPr>
            <a:r>
              <a:rPr lang="es-ES" sz="2400" dirty="0" smtClean="0">
                <a:solidFill>
                  <a:schemeClr val="tx2"/>
                </a:solidFill>
                <a:latin typeface="Cambria" panose="02040503050406030204" pitchFamily="18" charset="0"/>
              </a:rPr>
              <a:t>“</a:t>
            </a:r>
            <a:r>
              <a:rPr lang="es-ES" sz="2400" i="1" dirty="0" smtClean="0">
                <a:solidFill>
                  <a:schemeClr val="tx2"/>
                </a:solidFill>
                <a:latin typeface="Cambria" panose="02040503050406030204" pitchFamily="18" charset="0"/>
              </a:rPr>
              <a:t>Transición de la economía informal a la economía formal”</a:t>
            </a:r>
          </a:p>
        </p:txBody>
      </p:sp>
    </p:spTree>
    <p:extLst>
      <p:ext uri="{BB962C8B-B14F-4D97-AF65-F5344CB8AC3E}">
        <p14:creationId xmlns:p14="http://schemas.microsoft.com/office/powerpoint/2010/main" val="5057394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duotone>
              <a:prstClr val="black"/>
              <a:schemeClr val="accent1">
                <a:tint val="45000"/>
                <a:satMod val="400000"/>
              </a:schemeClr>
            </a:duotone>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7293698" y="116632"/>
            <a:ext cx="1008112" cy="1625016"/>
          </a:xfrm>
          <a:prstGeom prst="rect">
            <a:avLst/>
          </a:prstGeom>
        </p:spPr>
      </p:pic>
      <p:grpSp>
        <p:nvGrpSpPr>
          <p:cNvPr id="9" name="Group 8"/>
          <p:cNvGrpSpPr/>
          <p:nvPr/>
        </p:nvGrpSpPr>
        <p:grpSpPr>
          <a:xfrm>
            <a:off x="606527" y="5263709"/>
            <a:ext cx="1018177" cy="1008112"/>
            <a:chOff x="467544" y="4797152"/>
            <a:chExt cx="1018177" cy="1008112"/>
          </a:xfrm>
        </p:grpSpPr>
        <p:sp>
          <p:nvSpPr>
            <p:cNvPr id="5" name="Rectangle 4"/>
            <p:cNvSpPr/>
            <p:nvPr/>
          </p:nvSpPr>
          <p:spPr>
            <a:xfrm>
              <a:off x="467544" y="4797152"/>
              <a:ext cx="648072" cy="648072"/>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7" name="Rectangle 6"/>
            <p:cNvSpPr/>
            <p:nvPr/>
          </p:nvSpPr>
          <p:spPr>
            <a:xfrm>
              <a:off x="837649" y="4949552"/>
              <a:ext cx="648072" cy="648072"/>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8" name="Rectangle 7"/>
            <p:cNvSpPr/>
            <p:nvPr/>
          </p:nvSpPr>
          <p:spPr>
            <a:xfrm>
              <a:off x="619944" y="5157192"/>
              <a:ext cx="648072" cy="648072"/>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grpSp>
      <p:sp>
        <p:nvSpPr>
          <p:cNvPr id="10" name="TextBox 3"/>
          <p:cNvSpPr txBox="1"/>
          <p:nvPr/>
        </p:nvSpPr>
        <p:spPr>
          <a:xfrm>
            <a:off x="251520" y="303039"/>
            <a:ext cx="6624736" cy="461665"/>
          </a:xfrm>
          <a:prstGeom prst="rect">
            <a:avLst/>
          </a:prstGeom>
          <a:solidFill>
            <a:srgbClr val="0070C0"/>
          </a:solidFill>
        </p:spPr>
        <p:txBody>
          <a:bodyPr wrap="square" rtlCol="0">
            <a:spAutoFit/>
          </a:bodyPr>
          <a:lstStyle/>
          <a:p>
            <a:pPr marL="285750" indent="-285750" algn="ctr"/>
            <a:r>
              <a:rPr lang="es-ES_tradnl" sz="2400" b="1" dirty="0" smtClean="0">
                <a:solidFill>
                  <a:schemeClr val="bg1"/>
                </a:solidFill>
                <a:latin typeface="Cambria" panose="02040503050406030204" pitchFamily="18" charset="0"/>
              </a:rPr>
              <a:t>Formalización: jóvenes</a:t>
            </a:r>
            <a:endParaRPr lang="es-ES_tradnl" sz="2400" b="1" dirty="0">
              <a:solidFill>
                <a:schemeClr val="bg1"/>
              </a:solidFill>
              <a:latin typeface="Cambria" panose="02040503050406030204" pitchFamily="18" charset="0"/>
            </a:endParaRPr>
          </a:p>
        </p:txBody>
      </p:sp>
      <p:sp>
        <p:nvSpPr>
          <p:cNvPr id="13" name="TextBox 12"/>
          <p:cNvSpPr txBox="1"/>
          <p:nvPr/>
        </p:nvSpPr>
        <p:spPr>
          <a:xfrm>
            <a:off x="1043608" y="3645025"/>
            <a:ext cx="1584176" cy="923330"/>
          </a:xfrm>
          <a:prstGeom prst="rect">
            <a:avLst/>
          </a:prstGeom>
          <a:noFill/>
        </p:spPr>
        <p:txBody>
          <a:bodyPr wrap="square" rtlCol="0">
            <a:spAutoFit/>
          </a:bodyPr>
          <a:lstStyle/>
          <a:p>
            <a:pPr algn="ctr"/>
            <a:r>
              <a:rPr lang="es-PE" b="1" dirty="0" smtClean="0">
                <a:solidFill>
                  <a:schemeClr val="bg1"/>
                </a:solidFill>
              </a:rPr>
              <a:t>TRANSICIÓN A LA ECONOMÍA FORMAL</a:t>
            </a:r>
            <a:endParaRPr lang="en-US" b="1" dirty="0">
              <a:solidFill>
                <a:schemeClr val="bg1"/>
              </a:solidFill>
            </a:endParaRPr>
          </a:p>
        </p:txBody>
      </p:sp>
      <p:sp>
        <p:nvSpPr>
          <p:cNvPr id="11" name="Content Placeholder 2"/>
          <p:cNvSpPr txBox="1">
            <a:spLocks/>
          </p:cNvSpPr>
          <p:nvPr/>
        </p:nvSpPr>
        <p:spPr>
          <a:xfrm>
            <a:off x="603496" y="871008"/>
            <a:ext cx="3816424" cy="5036016"/>
          </a:xfrm>
          <a:prstGeom prst="rect">
            <a:avLst/>
          </a:prstGeom>
        </p:spPr>
        <p:txBody>
          <a:bodyPr vert="horz" lIns="91440" tIns="45720" rIns="91440" bIns="45720" rtlCol="0" anchor="t">
            <a:normAutofit/>
          </a:bodyPr>
          <a:lstStyle>
            <a:lvl1pPr marL="0" indent="0" algn="l" defTabSz="914400" rtl="0" eaLnBrk="1" latinLnBrk="0" hangingPunct="1">
              <a:spcBef>
                <a:spcPct val="20000"/>
              </a:spcBef>
              <a:buClr>
                <a:schemeClr val="accent1"/>
              </a:buClr>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accent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5"/>
              </a:buClr>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400" kern="1200" baseline="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9pPr>
          </a:lstStyle>
          <a:p>
            <a:r>
              <a:rPr lang="es-ES_tradnl" sz="1800" dirty="0" smtClean="0">
                <a:solidFill>
                  <a:schemeClr val="tx2"/>
                </a:solidFill>
                <a:latin typeface="Cambria" panose="02040503050406030204" pitchFamily="18" charset="0"/>
              </a:rPr>
              <a:t>Informes regionales sobre:</a:t>
            </a:r>
          </a:p>
          <a:p>
            <a:pPr marL="285750" indent="-285750">
              <a:buClr>
                <a:srgbClr val="C00000"/>
              </a:buClr>
              <a:buFont typeface="Wingdings" panose="05000000000000000000" pitchFamily="2" charset="2"/>
              <a:buChar char="q"/>
            </a:pPr>
            <a:r>
              <a:rPr lang="es-ES_tradnl" sz="1600" dirty="0" smtClean="0">
                <a:solidFill>
                  <a:schemeClr val="tx2"/>
                </a:solidFill>
                <a:latin typeface="Cambria" panose="02040503050406030204" pitchFamily="18" charset="0"/>
              </a:rPr>
              <a:t>¿Qué sabemos sobre los programas y políticas de primer empleo?</a:t>
            </a:r>
          </a:p>
          <a:p>
            <a:pPr marL="285750" indent="-285750">
              <a:buClr>
                <a:srgbClr val="C00000"/>
              </a:buClr>
              <a:buFont typeface="Wingdings" panose="05000000000000000000" pitchFamily="2" charset="2"/>
              <a:buChar char="q"/>
            </a:pPr>
            <a:r>
              <a:rPr lang="es-PE" sz="1600" dirty="0" smtClean="0">
                <a:solidFill>
                  <a:schemeClr val="tx2"/>
                </a:solidFill>
                <a:latin typeface="Cambria" panose="02040503050406030204" pitchFamily="18" charset="0"/>
              </a:rPr>
              <a:t>Estudio Juventud y Formalización: 4 países + estudio regional</a:t>
            </a:r>
            <a:endParaRPr lang="es-ES_tradnl" sz="1600" dirty="0" smtClean="0">
              <a:solidFill>
                <a:schemeClr val="tx2"/>
              </a:solidFill>
              <a:latin typeface="Cambria" panose="02040503050406030204" pitchFamily="18" charset="0"/>
            </a:endParaRPr>
          </a:p>
          <a:p>
            <a:endParaRPr lang="es-ES_tradnl" sz="1800" dirty="0" smtClean="0">
              <a:solidFill>
                <a:schemeClr val="tx2"/>
              </a:solidFill>
              <a:latin typeface="Cambria" panose="02040503050406030204" pitchFamily="18" charset="0"/>
            </a:endParaRPr>
          </a:p>
          <a:p>
            <a:endParaRPr lang="es-ES_tradnl" sz="1800" dirty="0" smtClean="0">
              <a:solidFill>
                <a:schemeClr val="tx2"/>
              </a:solidFill>
              <a:latin typeface="Cambria" panose="02040503050406030204" pitchFamily="18" charset="0"/>
            </a:endParaRPr>
          </a:p>
          <a:p>
            <a:endParaRPr lang="es-ES_tradnl" sz="1800" dirty="0" smtClean="0">
              <a:solidFill>
                <a:schemeClr val="tx2"/>
              </a:solidFill>
              <a:latin typeface="Cambria" panose="02040503050406030204" pitchFamily="18" charset="0"/>
            </a:endParaRPr>
          </a:p>
          <a:p>
            <a:endParaRPr lang="en-GB" sz="1800" dirty="0">
              <a:solidFill>
                <a:schemeClr val="tx2"/>
              </a:solidFill>
              <a:latin typeface="Cambria" panose="02040503050406030204" pitchFamily="18" charset="0"/>
            </a:endParaRPr>
          </a:p>
        </p:txBody>
      </p:sp>
      <p:grpSp>
        <p:nvGrpSpPr>
          <p:cNvPr id="14" name="Group 13"/>
          <p:cNvGrpSpPr/>
          <p:nvPr/>
        </p:nvGrpSpPr>
        <p:grpSpPr>
          <a:xfrm>
            <a:off x="4362950" y="1849121"/>
            <a:ext cx="4287515" cy="4352798"/>
            <a:chOff x="4419920" y="871008"/>
            <a:chExt cx="3981450" cy="4229100"/>
          </a:xfrm>
        </p:grpSpPr>
        <p:pic>
          <p:nvPicPr>
            <p:cNvPr id="1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19920" y="871008"/>
              <a:ext cx="3981450" cy="228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29445" y="3157008"/>
              <a:ext cx="3971925" cy="1466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8"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2000" y="4623858"/>
              <a:ext cx="3810000" cy="476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pic>
        <p:nvPicPr>
          <p:cNvPr id="19"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83985" y="3170040"/>
            <a:ext cx="1759733" cy="24149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 name="Picture 19"/>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512119" y="4081833"/>
            <a:ext cx="1711501" cy="24149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1" name="Rectangle 20"/>
          <p:cNvSpPr/>
          <p:nvPr/>
        </p:nvSpPr>
        <p:spPr>
          <a:xfrm>
            <a:off x="4572000" y="6331811"/>
            <a:ext cx="4050792" cy="415498"/>
          </a:xfrm>
          <a:prstGeom prst="rect">
            <a:avLst/>
          </a:prstGeom>
        </p:spPr>
        <p:txBody>
          <a:bodyPr wrap="square">
            <a:spAutoFit/>
          </a:bodyPr>
          <a:lstStyle/>
          <a:p>
            <a:r>
              <a:rPr lang="es-ES_tradnl" altLang="es-PE" sz="1050" dirty="0">
                <a:solidFill>
                  <a:srgbClr val="002060"/>
                </a:solidFill>
                <a:latin typeface="Cambria" panose="02040503050406030204" pitchFamily="18" charset="0"/>
              </a:rPr>
              <a:t>Fuente: OIT (2014). Panorama Laboral Temático. Transición </a:t>
            </a:r>
            <a:r>
              <a:rPr lang="es-ES_tradnl" altLang="es-PE" sz="1050" dirty="0" smtClean="0">
                <a:solidFill>
                  <a:srgbClr val="002060"/>
                </a:solidFill>
                <a:latin typeface="Cambria" panose="02040503050406030204" pitchFamily="18" charset="0"/>
              </a:rPr>
              <a:t>a </a:t>
            </a:r>
            <a:r>
              <a:rPr lang="es-ES_tradnl" altLang="es-PE" sz="1050" dirty="0">
                <a:solidFill>
                  <a:srgbClr val="002060"/>
                </a:solidFill>
                <a:latin typeface="Cambria" panose="02040503050406030204" pitchFamily="18" charset="0"/>
              </a:rPr>
              <a:t>la Formalidad en América Latina y el Caribe. Lima: </a:t>
            </a:r>
            <a:r>
              <a:rPr lang="es-ES_tradnl" altLang="es-PE" sz="1050" dirty="0" smtClean="0">
                <a:solidFill>
                  <a:srgbClr val="002060"/>
                </a:solidFill>
                <a:latin typeface="Cambria" panose="02040503050406030204" pitchFamily="18" charset="0"/>
              </a:rPr>
              <a:t>OIT.</a:t>
            </a:r>
            <a:endParaRPr lang="en-GB" sz="1050" dirty="0">
              <a:latin typeface="Cambria" panose="02040503050406030204" pitchFamily="18" charset="0"/>
            </a:endParaRPr>
          </a:p>
        </p:txBody>
      </p:sp>
    </p:spTree>
    <p:extLst>
      <p:ext uri="{BB962C8B-B14F-4D97-AF65-F5344CB8AC3E}">
        <p14:creationId xmlns:p14="http://schemas.microsoft.com/office/powerpoint/2010/main" val="38154792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duotone>
              <a:prstClr val="black"/>
              <a:schemeClr val="accent1">
                <a:tint val="45000"/>
                <a:satMod val="400000"/>
              </a:schemeClr>
            </a:duotone>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7293698" y="116632"/>
            <a:ext cx="1008112" cy="1625016"/>
          </a:xfrm>
          <a:prstGeom prst="rect">
            <a:avLst/>
          </a:prstGeom>
        </p:spPr>
      </p:pic>
      <p:grpSp>
        <p:nvGrpSpPr>
          <p:cNvPr id="9" name="Group 8"/>
          <p:cNvGrpSpPr/>
          <p:nvPr/>
        </p:nvGrpSpPr>
        <p:grpSpPr>
          <a:xfrm>
            <a:off x="606527" y="5263709"/>
            <a:ext cx="1018177" cy="1008112"/>
            <a:chOff x="467544" y="4797152"/>
            <a:chExt cx="1018177" cy="1008112"/>
          </a:xfrm>
        </p:grpSpPr>
        <p:sp>
          <p:nvSpPr>
            <p:cNvPr id="5" name="Rectangle 4"/>
            <p:cNvSpPr/>
            <p:nvPr/>
          </p:nvSpPr>
          <p:spPr>
            <a:xfrm>
              <a:off x="467544" y="4797152"/>
              <a:ext cx="648072" cy="648072"/>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7" name="Rectangle 6"/>
            <p:cNvSpPr/>
            <p:nvPr/>
          </p:nvSpPr>
          <p:spPr>
            <a:xfrm>
              <a:off x="837649" y="4949552"/>
              <a:ext cx="648072" cy="648072"/>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8" name="Rectangle 7"/>
            <p:cNvSpPr/>
            <p:nvPr/>
          </p:nvSpPr>
          <p:spPr>
            <a:xfrm>
              <a:off x="619944" y="5157192"/>
              <a:ext cx="648072" cy="648072"/>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grpSp>
      <p:sp>
        <p:nvSpPr>
          <p:cNvPr id="10" name="Title 5"/>
          <p:cNvSpPr txBox="1">
            <a:spLocks/>
          </p:cNvSpPr>
          <p:nvPr/>
        </p:nvSpPr>
        <p:spPr>
          <a:xfrm>
            <a:off x="251520" y="-175921"/>
            <a:ext cx="7200800" cy="993755"/>
          </a:xfrm>
          <a:prstGeom prst="rect">
            <a:avLst/>
          </a:prstGeom>
        </p:spPr>
        <p:txBody>
          <a:bodyPr vert="horz" lIns="91440" tIns="45720" rIns="91440" bIns="45720" rtlCol="0" anchor="b">
            <a:noAutofit/>
          </a:bodyPr>
          <a:lstStyle>
            <a:lvl1pPr algn="l" defTabSz="914400" rtl="0" eaLnBrk="1" latinLnBrk="0" hangingPunct="1">
              <a:spcBef>
                <a:spcPct val="0"/>
              </a:spcBef>
              <a:buNone/>
              <a:defRPr sz="6600" kern="1200" cap="none" spc="-100" baseline="0">
                <a:ln>
                  <a:noFill/>
                </a:ln>
                <a:solidFill>
                  <a:schemeClr val="tx2"/>
                </a:solidFill>
                <a:effectLst/>
                <a:latin typeface="+mj-lt"/>
                <a:ea typeface="+mj-ea"/>
                <a:cs typeface="+mj-cs"/>
              </a:defRPr>
            </a:lvl1pPr>
          </a:lstStyle>
          <a:p>
            <a:r>
              <a:rPr lang="es-ES" sz="3600" dirty="0" smtClean="0"/>
              <a:t>Sector informal y empleo informal</a:t>
            </a:r>
            <a:endParaRPr lang="es-CL" sz="3600" dirty="0" smtClean="0"/>
          </a:p>
        </p:txBody>
      </p:sp>
      <p:sp>
        <p:nvSpPr>
          <p:cNvPr id="11" name="Content Placeholder 2"/>
          <p:cNvSpPr txBox="1">
            <a:spLocks/>
          </p:cNvSpPr>
          <p:nvPr/>
        </p:nvSpPr>
        <p:spPr>
          <a:xfrm>
            <a:off x="251520" y="921654"/>
            <a:ext cx="8208912" cy="5963730"/>
          </a:xfrm>
          <a:prstGeom prst="rect">
            <a:avLst/>
          </a:prstGeom>
        </p:spPr>
        <p:txBody>
          <a:bodyPr vert="horz" lIns="91440" tIns="45720" rIns="91440" bIns="45720" rtlCol="0" anchor="t">
            <a:normAutofit fontScale="92500" lnSpcReduction="20000"/>
          </a:bodyPr>
          <a:lstStyle>
            <a:lvl1pPr marL="0" indent="0" algn="l" defTabSz="914400" rtl="0" eaLnBrk="1" latinLnBrk="0" hangingPunct="1">
              <a:spcBef>
                <a:spcPct val="20000"/>
              </a:spcBef>
              <a:buClr>
                <a:schemeClr val="accent1"/>
              </a:buClr>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accent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5"/>
              </a:buClr>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400" kern="1200" baseline="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9pPr>
          </a:lstStyle>
          <a:p>
            <a:endParaRPr lang="es-ES_tradnl" dirty="0">
              <a:solidFill>
                <a:schemeClr val="tx2"/>
              </a:solidFill>
            </a:endParaRPr>
          </a:p>
          <a:p>
            <a:r>
              <a:rPr lang="es-ES_tradnl" b="1" dirty="0" smtClean="0">
                <a:solidFill>
                  <a:schemeClr val="tx2"/>
                </a:solidFill>
              </a:rPr>
              <a:t>PREALC 1976</a:t>
            </a:r>
            <a:r>
              <a:rPr lang="es-ES_tradnl" dirty="0" smtClean="0">
                <a:solidFill>
                  <a:schemeClr val="tx2"/>
                </a:solidFill>
              </a:rPr>
              <a:t>. El problema del empleo en América Latina. Situación, perspectivas y políticas.</a:t>
            </a:r>
          </a:p>
          <a:p>
            <a:r>
              <a:rPr lang="es-ES_tradnl" dirty="0" smtClean="0">
                <a:solidFill>
                  <a:schemeClr val="tx2"/>
                </a:solidFill>
              </a:rPr>
              <a:t>La medición del sector informal incluía a los ocupados de pequeñas empresas no modernas, los trabajadores independientes con exclusión de los profesionales y los que trabajan en el servicio doméstico.</a:t>
            </a:r>
          </a:p>
          <a:p>
            <a:endParaRPr lang="es-ES_tradnl" dirty="0">
              <a:solidFill>
                <a:schemeClr val="tx2"/>
              </a:solidFill>
            </a:endParaRPr>
          </a:p>
          <a:p>
            <a:r>
              <a:rPr lang="es-ES_tradnl" b="1" dirty="0" smtClean="0">
                <a:solidFill>
                  <a:schemeClr val="tx2"/>
                </a:solidFill>
              </a:rPr>
              <a:t>CIET 1993</a:t>
            </a:r>
            <a:r>
              <a:rPr lang="es-ES_tradnl" dirty="0" smtClean="0">
                <a:solidFill>
                  <a:schemeClr val="tx2"/>
                </a:solidFill>
              </a:rPr>
              <a:t>. Nueva definición sobre sector informal con énfasis en la descripción de las características de la unidad de producción y como éstas son administradas; es decir, se evalúa si se tiene personería jurídica, contaduría o registración conforme a la legislación nacional.</a:t>
            </a:r>
          </a:p>
          <a:p>
            <a:endParaRPr lang="es-ES_tradnl" dirty="0" smtClean="0">
              <a:solidFill>
                <a:schemeClr val="tx2"/>
              </a:solidFill>
            </a:endParaRPr>
          </a:p>
          <a:p>
            <a:r>
              <a:rPr lang="es-ES_tradnl" b="1" dirty="0">
                <a:solidFill>
                  <a:schemeClr val="tx2"/>
                </a:solidFill>
              </a:rPr>
              <a:t>CIT 2002</a:t>
            </a:r>
            <a:r>
              <a:rPr lang="es-ES_tradnl" dirty="0">
                <a:solidFill>
                  <a:schemeClr val="tx2"/>
                </a:solidFill>
              </a:rPr>
              <a:t>. El trabajo decente y la economía informal.</a:t>
            </a:r>
          </a:p>
          <a:p>
            <a:r>
              <a:rPr lang="es-ES_tradnl" dirty="0">
                <a:solidFill>
                  <a:schemeClr val="tx2"/>
                </a:solidFill>
              </a:rPr>
              <a:t>Economía informal: conjunto de actividades desarrolladas por trabajadores y unidades económicas que están –en la ley o en la práctica- no cubiertos o insuficientemente cubiertos por acuerdos formales.</a:t>
            </a:r>
          </a:p>
          <a:p>
            <a:endParaRPr lang="es-ES_tradnl" dirty="0">
              <a:solidFill>
                <a:schemeClr val="tx2"/>
              </a:solidFill>
            </a:endParaRPr>
          </a:p>
          <a:p>
            <a:r>
              <a:rPr lang="es-ES_tradnl" b="1" dirty="0" smtClean="0">
                <a:solidFill>
                  <a:schemeClr val="tx2"/>
                </a:solidFill>
              </a:rPr>
              <a:t>		CIET 2003</a:t>
            </a:r>
            <a:r>
              <a:rPr lang="es-ES_tradnl" dirty="0" smtClean="0">
                <a:solidFill>
                  <a:schemeClr val="tx2"/>
                </a:solidFill>
              </a:rPr>
              <a:t>. Focaliza en las características de los puestos de 		trabajo. Conceptualización más amplia de la informalidad. 		Además de considerar los ocupados en el sector informal, 		incorporó el seguimiento de formas de empleo al margen de 		los derechos socio-laborales (ej. Pago seguridad social).</a:t>
            </a:r>
          </a:p>
          <a:p>
            <a:endParaRPr lang="es-ES_tradnl" dirty="0">
              <a:solidFill>
                <a:schemeClr val="tx2"/>
              </a:solidFill>
            </a:endParaRPr>
          </a:p>
        </p:txBody>
      </p:sp>
    </p:spTree>
    <p:extLst>
      <p:ext uri="{BB962C8B-B14F-4D97-AF65-F5344CB8AC3E}">
        <p14:creationId xmlns:p14="http://schemas.microsoft.com/office/powerpoint/2010/main" val="37098925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duotone>
              <a:prstClr val="black"/>
              <a:schemeClr val="accent1">
                <a:tint val="45000"/>
                <a:satMod val="400000"/>
              </a:schemeClr>
            </a:duotone>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7293698" y="116632"/>
            <a:ext cx="1008112" cy="1625016"/>
          </a:xfrm>
          <a:prstGeom prst="rect">
            <a:avLst/>
          </a:prstGeom>
        </p:spPr>
      </p:pic>
      <p:grpSp>
        <p:nvGrpSpPr>
          <p:cNvPr id="9" name="Group 8"/>
          <p:cNvGrpSpPr/>
          <p:nvPr/>
        </p:nvGrpSpPr>
        <p:grpSpPr>
          <a:xfrm>
            <a:off x="606527" y="5263709"/>
            <a:ext cx="1018177" cy="1008112"/>
            <a:chOff x="467544" y="4797152"/>
            <a:chExt cx="1018177" cy="1008112"/>
          </a:xfrm>
        </p:grpSpPr>
        <p:sp>
          <p:nvSpPr>
            <p:cNvPr id="5" name="Rectangle 4"/>
            <p:cNvSpPr/>
            <p:nvPr/>
          </p:nvSpPr>
          <p:spPr>
            <a:xfrm>
              <a:off x="467544" y="4797152"/>
              <a:ext cx="648072" cy="648072"/>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7" name="Rectangle 6"/>
            <p:cNvSpPr/>
            <p:nvPr/>
          </p:nvSpPr>
          <p:spPr>
            <a:xfrm>
              <a:off x="837649" y="4949552"/>
              <a:ext cx="648072" cy="648072"/>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8" name="Rectangle 7"/>
            <p:cNvSpPr/>
            <p:nvPr/>
          </p:nvSpPr>
          <p:spPr>
            <a:xfrm>
              <a:off x="619944" y="5157192"/>
              <a:ext cx="648072" cy="648072"/>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grpSp>
      <p:sp>
        <p:nvSpPr>
          <p:cNvPr id="10" name="Title 5"/>
          <p:cNvSpPr txBox="1">
            <a:spLocks/>
          </p:cNvSpPr>
          <p:nvPr/>
        </p:nvSpPr>
        <p:spPr>
          <a:xfrm>
            <a:off x="316225" y="133879"/>
            <a:ext cx="6696744" cy="750792"/>
          </a:xfrm>
          <a:prstGeom prst="rect">
            <a:avLst/>
          </a:prstGeom>
        </p:spPr>
        <p:txBody>
          <a:bodyPr vert="horz" lIns="91440" tIns="45720" rIns="91440" bIns="45720" rtlCol="0" anchor="b">
            <a:noAutofit/>
          </a:bodyPr>
          <a:lstStyle>
            <a:lvl1pPr algn="l" defTabSz="914400" rtl="0" eaLnBrk="1" latinLnBrk="0" hangingPunct="1">
              <a:spcBef>
                <a:spcPct val="0"/>
              </a:spcBef>
              <a:buNone/>
              <a:defRPr sz="6600" kern="1200" cap="none" spc="-100" baseline="0">
                <a:ln>
                  <a:noFill/>
                </a:ln>
                <a:solidFill>
                  <a:schemeClr val="tx2"/>
                </a:solidFill>
                <a:effectLst/>
                <a:latin typeface="+mj-lt"/>
                <a:ea typeface="+mj-ea"/>
                <a:cs typeface="+mj-cs"/>
              </a:defRPr>
            </a:lvl1pPr>
          </a:lstStyle>
          <a:p>
            <a:r>
              <a:rPr lang="es-ES" sz="3600" dirty="0" smtClean="0"/>
              <a:t>La importancia de la R204</a:t>
            </a:r>
            <a:endParaRPr lang="es-CL" sz="3600" dirty="0" smtClean="0"/>
          </a:p>
        </p:txBody>
      </p:sp>
      <p:sp>
        <p:nvSpPr>
          <p:cNvPr id="15" name="Content Placeholder 2"/>
          <p:cNvSpPr txBox="1">
            <a:spLocks/>
          </p:cNvSpPr>
          <p:nvPr/>
        </p:nvSpPr>
        <p:spPr>
          <a:xfrm>
            <a:off x="35496" y="1178197"/>
            <a:ext cx="8507288" cy="5779195"/>
          </a:xfrm>
          <a:prstGeom prst="rect">
            <a:avLst/>
          </a:prstGeom>
        </p:spPr>
        <p:txBody>
          <a:bodyPr vert="horz" lIns="91440" tIns="45720" rIns="91440" bIns="45720" rtlCol="0" anchor="t">
            <a:normAutofit fontScale="92500" lnSpcReduction="20000"/>
          </a:bodyPr>
          <a:lstStyle>
            <a:lvl1pPr marL="0" indent="0" algn="l" defTabSz="914400" rtl="0" eaLnBrk="1" latinLnBrk="0" hangingPunct="1">
              <a:spcBef>
                <a:spcPct val="20000"/>
              </a:spcBef>
              <a:buClr>
                <a:schemeClr val="accent1"/>
              </a:buClr>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accent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5"/>
              </a:buClr>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400" kern="1200" baseline="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9pPr>
          </a:lstStyle>
          <a:p>
            <a:pPr>
              <a:buClr>
                <a:srgbClr val="C00000"/>
              </a:buClr>
            </a:pPr>
            <a:r>
              <a:rPr lang="es-ES_tradnl" dirty="0" smtClean="0">
                <a:solidFill>
                  <a:schemeClr val="tx2"/>
                </a:solidFill>
                <a:latin typeface="Calibri" panose="020F0502020204030204" pitchFamily="34" charset="0"/>
              </a:rPr>
              <a:t>Primer instrumento internacional que : </a:t>
            </a:r>
          </a:p>
          <a:p>
            <a:pPr marL="800100" lvl="1" indent="-342900" algn="l">
              <a:buClr>
                <a:srgbClr val="C00000"/>
              </a:buClr>
              <a:buFont typeface="Wingdings" panose="05000000000000000000" pitchFamily="2" charset="2"/>
              <a:buChar char="q"/>
            </a:pPr>
            <a:r>
              <a:rPr lang="es-ES_tradnl" dirty="0" smtClean="0">
                <a:solidFill>
                  <a:schemeClr val="tx2"/>
                </a:solidFill>
                <a:latin typeface="Calibri" panose="020F0502020204030204" pitchFamily="34" charset="0"/>
              </a:rPr>
              <a:t>Se concentra en la economía informal</a:t>
            </a:r>
          </a:p>
          <a:p>
            <a:pPr marL="800100" lvl="1" indent="-342900" algn="l">
              <a:buClr>
                <a:srgbClr val="C00000"/>
              </a:buClr>
              <a:buFont typeface="Wingdings" panose="05000000000000000000" pitchFamily="2" charset="2"/>
              <a:buChar char="q"/>
            </a:pPr>
            <a:r>
              <a:rPr lang="es-ES_tradnl" dirty="0" smtClean="0">
                <a:solidFill>
                  <a:schemeClr val="tx2"/>
                </a:solidFill>
                <a:latin typeface="Calibri" panose="020F0502020204030204" pitchFamily="34" charset="0"/>
              </a:rPr>
              <a:t>Señala una clara </a:t>
            </a:r>
            <a:r>
              <a:rPr lang="es-ES_tradnl" dirty="0" smtClean="0">
                <a:solidFill>
                  <a:srgbClr val="C00000"/>
                </a:solidFill>
                <a:latin typeface="Calibri" panose="020F0502020204030204" pitchFamily="34" charset="0"/>
              </a:rPr>
              <a:t>orientación</a:t>
            </a:r>
            <a:r>
              <a:rPr lang="es-ES_tradnl" dirty="0" smtClean="0">
                <a:solidFill>
                  <a:schemeClr val="tx2"/>
                </a:solidFill>
                <a:latin typeface="Calibri" panose="020F0502020204030204" pitchFamily="34" charset="0"/>
              </a:rPr>
              <a:t> para salir de la informalidad y facilitar la transición a la economía formal</a:t>
            </a:r>
          </a:p>
          <a:p>
            <a:pPr marL="800100" lvl="1" indent="-342900" algn="l">
              <a:buClr>
                <a:srgbClr val="C00000"/>
              </a:buClr>
              <a:buFont typeface="Wingdings" panose="05000000000000000000" pitchFamily="2" charset="2"/>
              <a:buChar char="q"/>
            </a:pPr>
            <a:r>
              <a:rPr lang="es-ES_tradnl" dirty="0" smtClean="0">
                <a:solidFill>
                  <a:schemeClr val="tx2"/>
                </a:solidFill>
                <a:latin typeface="Calibri" panose="020F0502020204030204" pitchFamily="34" charset="0"/>
              </a:rPr>
              <a:t>Destaca </a:t>
            </a:r>
            <a:r>
              <a:rPr lang="es-ES_tradnl" dirty="0" smtClean="0">
                <a:solidFill>
                  <a:srgbClr val="C00000"/>
                </a:solidFill>
                <a:latin typeface="Calibri" panose="020F0502020204030204" pitchFamily="34" charset="0"/>
              </a:rPr>
              <a:t>buenas practicas </a:t>
            </a:r>
            <a:r>
              <a:rPr lang="es-ES_tradnl" dirty="0" smtClean="0">
                <a:solidFill>
                  <a:schemeClr val="tx2"/>
                </a:solidFill>
                <a:latin typeface="Calibri" panose="020F0502020204030204" pitchFamily="34" charset="0"/>
              </a:rPr>
              <a:t>en la transición a la formalidad y establece una ruta para innovaciones de política  </a:t>
            </a:r>
          </a:p>
          <a:p>
            <a:pPr marL="800100" lvl="1" indent="-342900" algn="l">
              <a:buClr>
                <a:srgbClr val="C00000"/>
              </a:buClr>
              <a:buFont typeface="Wingdings" panose="05000000000000000000" pitchFamily="2" charset="2"/>
              <a:buChar char="q"/>
            </a:pPr>
            <a:r>
              <a:rPr lang="es-ES_tradnl" dirty="0" smtClean="0">
                <a:solidFill>
                  <a:schemeClr val="tx2"/>
                </a:solidFill>
                <a:latin typeface="Calibri" panose="020F0502020204030204" pitchFamily="34" charset="0"/>
              </a:rPr>
              <a:t>Releva los </a:t>
            </a:r>
            <a:r>
              <a:rPr lang="es-ES_tradnl" dirty="0" smtClean="0">
                <a:solidFill>
                  <a:srgbClr val="C00000"/>
                </a:solidFill>
                <a:latin typeface="Calibri" panose="020F0502020204030204" pitchFamily="34" charset="0"/>
              </a:rPr>
              <a:t>valores de la OIT  </a:t>
            </a:r>
            <a:r>
              <a:rPr lang="es-ES_tradnl" dirty="0" smtClean="0">
                <a:solidFill>
                  <a:schemeClr val="tx2"/>
                </a:solidFill>
                <a:latin typeface="Calibri" panose="020F0502020204030204" pitchFamily="34" charset="0"/>
              </a:rPr>
              <a:t>y da orientaciones a la otra mitad de la fuerza laboral global</a:t>
            </a:r>
          </a:p>
          <a:p>
            <a:pPr lvl="1" algn="l">
              <a:buClr>
                <a:srgbClr val="C00000"/>
              </a:buClr>
            </a:pPr>
            <a:endParaRPr lang="es-ES_tradnl" dirty="0" smtClean="0">
              <a:solidFill>
                <a:schemeClr val="tx2"/>
              </a:solidFill>
              <a:latin typeface="Calibri" panose="020F0502020204030204" pitchFamily="34" charset="0"/>
            </a:endParaRPr>
          </a:p>
          <a:p>
            <a:pPr>
              <a:buClr>
                <a:srgbClr val="C00000"/>
              </a:buClr>
            </a:pPr>
            <a:r>
              <a:rPr lang="es-ES_tradnl" dirty="0" smtClean="0">
                <a:solidFill>
                  <a:schemeClr val="tx2"/>
                </a:solidFill>
                <a:latin typeface="Calibri" panose="020F0502020204030204" pitchFamily="34" charset="0"/>
              </a:rPr>
              <a:t>La R204 : </a:t>
            </a:r>
          </a:p>
          <a:p>
            <a:pPr marL="800100" lvl="1" indent="-342900" algn="l">
              <a:buClr>
                <a:srgbClr val="C00000"/>
              </a:buClr>
              <a:buFont typeface="Wingdings" panose="05000000000000000000" pitchFamily="2" charset="2"/>
              <a:buChar char="q"/>
            </a:pPr>
            <a:r>
              <a:rPr lang="es-ES_tradnl" dirty="0" smtClean="0">
                <a:solidFill>
                  <a:schemeClr val="tx2"/>
                </a:solidFill>
                <a:latin typeface="Calibri" panose="020F0502020204030204" pitchFamily="34" charset="0"/>
              </a:rPr>
              <a:t>Tiene relevancia universal y al mismo tiempo reconoce la necesidad de adaptarse a la diversidad de situaciones nacionales</a:t>
            </a:r>
          </a:p>
          <a:p>
            <a:pPr marL="800100" lvl="1" indent="-342900" algn="l">
              <a:buClr>
                <a:srgbClr val="C00000"/>
              </a:buClr>
              <a:buFont typeface="Wingdings" panose="05000000000000000000" pitchFamily="2" charset="2"/>
              <a:buChar char="q"/>
            </a:pPr>
            <a:r>
              <a:rPr lang="es-ES_tradnl" dirty="0" smtClean="0">
                <a:solidFill>
                  <a:schemeClr val="tx2"/>
                </a:solidFill>
                <a:latin typeface="Calibri" panose="020F0502020204030204" pitchFamily="34" charset="0"/>
              </a:rPr>
              <a:t>Reconoce la </a:t>
            </a:r>
            <a:r>
              <a:rPr lang="es-ES_tradnl" b="1" dirty="0" smtClean="0">
                <a:solidFill>
                  <a:srgbClr val="C00000"/>
                </a:solidFill>
                <a:latin typeface="Calibri" panose="020F0502020204030204" pitchFamily="34" charset="0"/>
              </a:rPr>
              <a:t>necesidad de una perspectiva macro </a:t>
            </a:r>
            <a:r>
              <a:rPr lang="es-ES_tradnl" dirty="0" smtClean="0">
                <a:solidFill>
                  <a:schemeClr val="tx2"/>
                </a:solidFill>
                <a:latin typeface="Calibri" panose="020F0502020204030204" pitchFamily="34" charset="0"/>
              </a:rPr>
              <a:t>para la formalización así como de </a:t>
            </a:r>
            <a:r>
              <a:rPr lang="es-ES_tradnl" b="1" dirty="0" smtClean="0">
                <a:solidFill>
                  <a:srgbClr val="C00000"/>
                </a:solidFill>
                <a:latin typeface="Calibri" panose="020F0502020204030204" pitchFamily="34" charset="0"/>
              </a:rPr>
              <a:t>aproximaciones hechas a la medida</a:t>
            </a:r>
            <a:r>
              <a:rPr lang="es-ES_tradnl" b="1" dirty="0" smtClean="0">
                <a:solidFill>
                  <a:schemeClr val="accent6">
                    <a:lumMod val="75000"/>
                  </a:schemeClr>
                </a:solidFill>
                <a:latin typeface="Calibri" panose="020F0502020204030204" pitchFamily="34" charset="0"/>
              </a:rPr>
              <a:t> </a:t>
            </a:r>
            <a:r>
              <a:rPr lang="es-ES_tradnl" dirty="0" smtClean="0">
                <a:solidFill>
                  <a:schemeClr val="tx2"/>
                </a:solidFill>
                <a:latin typeface="Calibri" panose="020F0502020204030204" pitchFamily="34" charset="0"/>
              </a:rPr>
              <a:t>para responder la heterogeneidad de la Economía Informal</a:t>
            </a:r>
          </a:p>
          <a:p>
            <a:pPr marL="800100" lvl="1" indent="-342900" algn="l">
              <a:buClr>
                <a:srgbClr val="C00000"/>
              </a:buClr>
              <a:buFont typeface="Wingdings" panose="05000000000000000000" pitchFamily="2" charset="2"/>
              <a:buChar char="q"/>
            </a:pPr>
            <a:r>
              <a:rPr lang="es-ES_tradnl" b="1" dirty="0" smtClean="0">
                <a:solidFill>
                  <a:srgbClr val="C00000"/>
                </a:solidFill>
                <a:latin typeface="Calibri" panose="020F0502020204030204" pitchFamily="34" charset="0"/>
              </a:rPr>
              <a:t>Múltiples vías y variedad de aproximaciones </a:t>
            </a:r>
            <a:r>
              <a:rPr lang="es-ES_tradnl" dirty="0" smtClean="0">
                <a:solidFill>
                  <a:schemeClr val="tx2"/>
                </a:solidFill>
                <a:latin typeface="Calibri" panose="020F0502020204030204" pitchFamily="34" charset="0"/>
              </a:rPr>
              <a:t>para facilitar la transición a la formalidad</a:t>
            </a:r>
          </a:p>
          <a:p>
            <a:pPr marL="800100" lvl="1" indent="-342900" algn="l">
              <a:buClr>
                <a:srgbClr val="C00000"/>
              </a:buClr>
              <a:buFont typeface="Wingdings" panose="05000000000000000000" pitchFamily="2" charset="2"/>
              <a:buChar char="q"/>
            </a:pPr>
            <a:r>
              <a:rPr lang="es-ES_tradnl" dirty="0" smtClean="0">
                <a:solidFill>
                  <a:schemeClr val="tx2"/>
                </a:solidFill>
                <a:latin typeface="Calibri" panose="020F0502020204030204" pitchFamily="34" charset="0"/>
              </a:rPr>
              <a:t>La transición a la formalidad necesita </a:t>
            </a:r>
            <a:r>
              <a:rPr lang="es-ES_tradnl" b="1" dirty="0" smtClean="0">
                <a:solidFill>
                  <a:srgbClr val="C00000"/>
                </a:solidFill>
                <a:latin typeface="Calibri" panose="020F0502020204030204" pitchFamily="34" charset="0"/>
              </a:rPr>
              <a:t>acciones en varias áreas de política e involucra a varias instituciones </a:t>
            </a:r>
            <a:r>
              <a:rPr lang="es-ES_tradnl" dirty="0" smtClean="0">
                <a:solidFill>
                  <a:schemeClr val="tx2"/>
                </a:solidFill>
                <a:latin typeface="Calibri" panose="020F0502020204030204" pitchFamily="34" charset="0"/>
              </a:rPr>
              <a:t>para cooperar y coordinar estrategias coherentes e integradas.</a:t>
            </a:r>
          </a:p>
        </p:txBody>
      </p:sp>
    </p:spTree>
    <p:extLst>
      <p:ext uri="{BB962C8B-B14F-4D97-AF65-F5344CB8AC3E}">
        <p14:creationId xmlns:p14="http://schemas.microsoft.com/office/powerpoint/2010/main" val="17401515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duotone>
              <a:prstClr val="black"/>
              <a:schemeClr val="accent1">
                <a:tint val="45000"/>
                <a:satMod val="400000"/>
              </a:schemeClr>
            </a:duotone>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7293698" y="116632"/>
            <a:ext cx="1008112" cy="1625016"/>
          </a:xfrm>
          <a:prstGeom prst="rect">
            <a:avLst/>
          </a:prstGeom>
        </p:spPr>
      </p:pic>
      <p:grpSp>
        <p:nvGrpSpPr>
          <p:cNvPr id="9" name="Group 8"/>
          <p:cNvGrpSpPr/>
          <p:nvPr/>
        </p:nvGrpSpPr>
        <p:grpSpPr>
          <a:xfrm>
            <a:off x="606527" y="5263709"/>
            <a:ext cx="1018177" cy="1008112"/>
            <a:chOff x="467544" y="4797152"/>
            <a:chExt cx="1018177" cy="1008112"/>
          </a:xfrm>
        </p:grpSpPr>
        <p:sp>
          <p:nvSpPr>
            <p:cNvPr id="5" name="Rectangle 4"/>
            <p:cNvSpPr/>
            <p:nvPr/>
          </p:nvSpPr>
          <p:spPr>
            <a:xfrm>
              <a:off x="467544" y="4797152"/>
              <a:ext cx="648072" cy="648072"/>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7" name="Rectangle 6"/>
            <p:cNvSpPr/>
            <p:nvPr/>
          </p:nvSpPr>
          <p:spPr>
            <a:xfrm>
              <a:off x="837649" y="4949552"/>
              <a:ext cx="648072" cy="648072"/>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8" name="Rectangle 7"/>
            <p:cNvSpPr/>
            <p:nvPr/>
          </p:nvSpPr>
          <p:spPr>
            <a:xfrm>
              <a:off x="619944" y="5157192"/>
              <a:ext cx="648072" cy="648072"/>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grpSp>
      <p:sp>
        <p:nvSpPr>
          <p:cNvPr id="10" name="Title 5"/>
          <p:cNvSpPr txBox="1">
            <a:spLocks/>
          </p:cNvSpPr>
          <p:nvPr/>
        </p:nvSpPr>
        <p:spPr>
          <a:xfrm>
            <a:off x="323528" y="332656"/>
            <a:ext cx="6696744" cy="921747"/>
          </a:xfrm>
          <a:prstGeom prst="rect">
            <a:avLst/>
          </a:prstGeom>
        </p:spPr>
        <p:txBody>
          <a:bodyPr vert="horz" lIns="91440" tIns="45720" rIns="91440" bIns="45720" rtlCol="0" anchor="b">
            <a:noAutofit/>
          </a:bodyPr>
          <a:lstStyle>
            <a:lvl1pPr algn="l" defTabSz="914400" rtl="0" eaLnBrk="1" latinLnBrk="0" hangingPunct="1">
              <a:spcBef>
                <a:spcPct val="0"/>
              </a:spcBef>
              <a:buNone/>
              <a:defRPr sz="6600" kern="1200" cap="none" spc="-100" baseline="0">
                <a:ln>
                  <a:noFill/>
                </a:ln>
                <a:solidFill>
                  <a:schemeClr val="tx2"/>
                </a:solidFill>
                <a:effectLst/>
                <a:latin typeface="+mj-lt"/>
                <a:ea typeface="+mj-ea"/>
                <a:cs typeface="+mj-cs"/>
              </a:defRPr>
            </a:lvl1pPr>
          </a:lstStyle>
          <a:p>
            <a:r>
              <a:rPr lang="es-ES" sz="3600" dirty="0" smtClean="0"/>
              <a:t>Contenido de la R204</a:t>
            </a:r>
            <a:endParaRPr lang="es-CL" sz="3600" dirty="0" smtClean="0"/>
          </a:p>
          <a:p>
            <a:endParaRPr lang="en-GB" sz="3600" dirty="0"/>
          </a:p>
        </p:txBody>
      </p:sp>
      <p:sp>
        <p:nvSpPr>
          <p:cNvPr id="11" name="Rectángulo 5"/>
          <p:cNvSpPr/>
          <p:nvPr/>
        </p:nvSpPr>
        <p:spPr>
          <a:xfrm>
            <a:off x="356988" y="873288"/>
            <a:ext cx="7527380" cy="5940088"/>
          </a:xfrm>
          <a:prstGeom prst="rect">
            <a:avLst/>
          </a:prstGeom>
        </p:spPr>
        <p:txBody>
          <a:bodyPr wrap="square">
            <a:spAutoFit/>
          </a:bodyPr>
          <a:lstStyle/>
          <a:p>
            <a:pPr marL="514350" indent="-514350">
              <a:buAutoNum type="romanUcPeriod"/>
            </a:pPr>
            <a:r>
              <a:rPr lang="es-ES" sz="2000" dirty="0">
                <a:solidFill>
                  <a:schemeClr val="tx2"/>
                </a:solidFill>
                <a:latin typeface="Calibri" panose="020F0502020204030204" pitchFamily="34" charset="0"/>
                <a:cs typeface="Gill Sans MT"/>
              </a:rPr>
              <a:t>O</a:t>
            </a:r>
            <a:r>
              <a:rPr lang="es-ES" sz="2000" dirty="0" smtClean="0">
                <a:solidFill>
                  <a:schemeClr val="tx2"/>
                </a:solidFill>
                <a:latin typeface="Calibri" panose="020F0502020204030204" pitchFamily="34" charset="0"/>
                <a:cs typeface="Gill Sans MT"/>
              </a:rPr>
              <a:t>bjetivos y ámbito de aplicación</a:t>
            </a:r>
          </a:p>
          <a:p>
            <a:pPr marL="514350" indent="-514350">
              <a:buAutoNum type="romanUcPeriod"/>
            </a:pPr>
            <a:endParaRPr lang="es-ES" sz="2000" dirty="0" smtClean="0">
              <a:solidFill>
                <a:schemeClr val="tx2"/>
              </a:solidFill>
              <a:latin typeface="Calibri" panose="020F0502020204030204" pitchFamily="34" charset="0"/>
              <a:cs typeface="Gill Sans MT"/>
            </a:endParaRPr>
          </a:p>
          <a:p>
            <a:pPr marL="514350" indent="-514350">
              <a:buAutoNum type="romanUcPeriod"/>
            </a:pPr>
            <a:r>
              <a:rPr lang="es-ES" sz="2000" dirty="0">
                <a:solidFill>
                  <a:schemeClr val="tx2"/>
                </a:solidFill>
                <a:latin typeface="Calibri" panose="020F0502020204030204" pitchFamily="34" charset="0"/>
                <a:ea typeface="Times New Roman"/>
                <a:cs typeface="Gill Sans MT"/>
              </a:rPr>
              <a:t>P</a:t>
            </a:r>
            <a:r>
              <a:rPr lang="es-ES" sz="2000" dirty="0" smtClean="0">
                <a:solidFill>
                  <a:schemeClr val="tx2"/>
                </a:solidFill>
                <a:latin typeface="Calibri" panose="020F0502020204030204" pitchFamily="34" charset="0"/>
                <a:ea typeface="Times New Roman"/>
                <a:cs typeface="Gill Sans MT"/>
              </a:rPr>
              <a:t>rincipios rectores </a:t>
            </a:r>
          </a:p>
          <a:p>
            <a:pPr marL="514350" indent="-514350">
              <a:buAutoNum type="romanUcPeriod"/>
            </a:pPr>
            <a:endParaRPr lang="es-ES" sz="2000" dirty="0" smtClean="0">
              <a:solidFill>
                <a:schemeClr val="tx2"/>
              </a:solidFill>
              <a:latin typeface="Calibri" panose="020F0502020204030204" pitchFamily="34" charset="0"/>
              <a:ea typeface="Times New Roman"/>
              <a:cs typeface="Gill Sans MT"/>
            </a:endParaRPr>
          </a:p>
          <a:p>
            <a:pPr marL="514350" indent="-514350">
              <a:buAutoNum type="romanUcPeriod"/>
            </a:pPr>
            <a:r>
              <a:rPr lang="es-ES" sz="2000" dirty="0">
                <a:solidFill>
                  <a:schemeClr val="tx2"/>
                </a:solidFill>
                <a:latin typeface="Calibri" panose="020F0502020204030204" pitchFamily="34" charset="0"/>
                <a:cs typeface="Gill Sans MT"/>
              </a:rPr>
              <a:t>M</a:t>
            </a:r>
            <a:r>
              <a:rPr lang="es-ES" sz="2000" dirty="0" smtClean="0">
                <a:solidFill>
                  <a:schemeClr val="tx2"/>
                </a:solidFill>
                <a:latin typeface="Calibri" panose="020F0502020204030204" pitchFamily="34" charset="0"/>
                <a:cs typeface="Gill Sans MT"/>
              </a:rPr>
              <a:t>arcos jurídicos y de políticas</a:t>
            </a:r>
          </a:p>
          <a:p>
            <a:pPr marL="514350" indent="-514350">
              <a:buAutoNum type="romanUcPeriod"/>
            </a:pPr>
            <a:endParaRPr lang="es-ES" sz="2000" dirty="0" smtClean="0">
              <a:solidFill>
                <a:schemeClr val="tx2"/>
              </a:solidFill>
              <a:latin typeface="Calibri" panose="020F0502020204030204" pitchFamily="34" charset="0"/>
              <a:cs typeface="Gill Sans MT"/>
            </a:endParaRPr>
          </a:p>
          <a:p>
            <a:pPr marL="514350" indent="-514350">
              <a:buAutoNum type="romanUcPeriod"/>
            </a:pPr>
            <a:r>
              <a:rPr lang="es-ES" sz="2000" dirty="0">
                <a:solidFill>
                  <a:schemeClr val="tx2"/>
                </a:solidFill>
                <a:latin typeface="Calibri" panose="020F0502020204030204" pitchFamily="34" charset="0"/>
                <a:cs typeface="Gill Sans MT"/>
              </a:rPr>
              <a:t>P</a:t>
            </a:r>
            <a:r>
              <a:rPr lang="es-ES" sz="2000" dirty="0" smtClean="0">
                <a:solidFill>
                  <a:schemeClr val="tx2"/>
                </a:solidFill>
                <a:latin typeface="Calibri" panose="020F0502020204030204" pitchFamily="34" charset="0"/>
                <a:cs typeface="Gill Sans MT"/>
              </a:rPr>
              <a:t>olíticas de empleo </a:t>
            </a:r>
          </a:p>
          <a:p>
            <a:pPr marL="514350" indent="-514350">
              <a:buAutoNum type="romanUcPeriod"/>
            </a:pPr>
            <a:endParaRPr lang="es-ES" sz="2000" dirty="0" smtClean="0">
              <a:solidFill>
                <a:schemeClr val="tx2"/>
              </a:solidFill>
              <a:latin typeface="Calibri" panose="020F0502020204030204" pitchFamily="34" charset="0"/>
              <a:cs typeface="Gill Sans MT"/>
            </a:endParaRPr>
          </a:p>
          <a:p>
            <a:pPr marL="514350" indent="-514350">
              <a:buAutoNum type="romanUcPeriod"/>
            </a:pPr>
            <a:r>
              <a:rPr lang="es-ES" sz="2000" dirty="0">
                <a:solidFill>
                  <a:schemeClr val="tx2"/>
                </a:solidFill>
                <a:latin typeface="Calibri" panose="020F0502020204030204" pitchFamily="34" charset="0"/>
                <a:cs typeface="Gill Sans MT"/>
              </a:rPr>
              <a:t>D</a:t>
            </a:r>
            <a:r>
              <a:rPr lang="es-ES" sz="2000" dirty="0" smtClean="0">
                <a:solidFill>
                  <a:schemeClr val="tx2"/>
                </a:solidFill>
                <a:latin typeface="Calibri" panose="020F0502020204030204" pitchFamily="34" charset="0"/>
                <a:cs typeface="Gill Sans MT"/>
              </a:rPr>
              <a:t>erechos y protección social</a:t>
            </a:r>
          </a:p>
          <a:p>
            <a:pPr marL="514350" indent="-514350">
              <a:buAutoNum type="romanUcPeriod"/>
            </a:pPr>
            <a:endParaRPr lang="es-ES" sz="2000" dirty="0" smtClean="0">
              <a:solidFill>
                <a:schemeClr val="tx2"/>
              </a:solidFill>
              <a:latin typeface="Calibri" panose="020F0502020204030204" pitchFamily="34" charset="0"/>
              <a:cs typeface="Gill Sans MT"/>
            </a:endParaRPr>
          </a:p>
          <a:p>
            <a:pPr marL="514350" indent="-514350">
              <a:buAutoNum type="romanUcPeriod"/>
            </a:pPr>
            <a:r>
              <a:rPr lang="es-ES" sz="2000" dirty="0">
                <a:solidFill>
                  <a:schemeClr val="tx2"/>
                </a:solidFill>
                <a:latin typeface="Calibri" panose="020F0502020204030204" pitchFamily="34" charset="0"/>
                <a:ea typeface="Times New Roman"/>
                <a:cs typeface="Gill Sans MT"/>
              </a:rPr>
              <a:t>I</a:t>
            </a:r>
            <a:r>
              <a:rPr lang="es-ES" sz="2000" dirty="0" smtClean="0">
                <a:solidFill>
                  <a:schemeClr val="tx2"/>
                </a:solidFill>
                <a:latin typeface="Calibri" panose="020F0502020204030204" pitchFamily="34" charset="0"/>
                <a:ea typeface="Times New Roman"/>
                <a:cs typeface="Gill Sans MT"/>
              </a:rPr>
              <a:t>ncentivos, cumplimiento de las normativas y control de su aplicación </a:t>
            </a:r>
          </a:p>
          <a:p>
            <a:pPr marL="514350" indent="-514350">
              <a:buAutoNum type="romanUcPeriod"/>
            </a:pPr>
            <a:endParaRPr lang="es-ES" sz="2000" dirty="0" smtClean="0">
              <a:solidFill>
                <a:schemeClr val="tx2"/>
              </a:solidFill>
              <a:latin typeface="Calibri" panose="020F0502020204030204" pitchFamily="34" charset="0"/>
              <a:ea typeface="Times New Roman"/>
              <a:cs typeface="Gill Sans MT"/>
            </a:endParaRPr>
          </a:p>
          <a:p>
            <a:pPr marL="514350" indent="-514350">
              <a:buAutoNum type="romanUcPeriod"/>
            </a:pPr>
            <a:r>
              <a:rPr lang="es-ES" sz="2000" dirty="0">
                <a:solidFill>
                  <a:schemeClr val="tx2"/>
                </a:solidFill>
                <a:latin typeface="Calibri" panose="020F0502020204030204" pitchFamily="34" charset="0"/>
                <a:ea typeface="Times New Roman"/>
                <a:cs typeface="Gill Sans MT"/>
              </a:rPr>
              <a:t>L</a:t>
            </a:r>
            <a:r>
              <a:rPr lang="es-ES" sz="2000" dirty="0" smtClean="0">
                <a:solidFill>
                  <a:schemeClr val="tx2"/>
                </a:solidFill>
                <a:latin typeface="Calibri" panose="020F0502020204030204" pitchFamily="34" charset="0"/>
                <a:ea typeface="Times New Roman"/>
                <a:cs typeface="Gill Sans MT"/>
              </a:rPr>
              <a:t>ibertad de asociación y libertad sindical, diálogo social y papel de las organizaciones de empleadores y de trabajadores </a:t>
            </a:r>
          </a:p>
          <a:p>
            <a:pPr marL="514350" indent="-514350">
              <a:buAutoNum type="romanUcPeriod"/>
            </a:pPr>
            <a:endParaRPr lang="es-ES" sz="2000" dirty="0" smtClean="0">
              <a:solidFill>
                <a:schemeClr val="tx2"/>
              </a:solidFill>
              <a:latin typeface="Calibri" panose="020F0502020204030204" pitchFamily="34" charset="0"/>
              <a:ea typeface="Times New Roman"/>
              <a:cs typeface="Gill Sans MT"/>
            </a:endParaRPr>
          </a:p>
          <a:p>
            <a:pPr marL="514350" indent="-514350">
              <a:buAutoNum type="romanUcPeriod"/>
            </a:pPr>
            <a:r>
              <a:rPr lang="es-ES" sz="2000" dirty="0">
                <a:solidFill>
                  <a:schemeClr val="tx2"/>
                </a:solidFill>
                <a:latin typeface="Calibri" panose="020F0502020204030204" pitchFamily="34" charset="0"/>
                <a:ea typeface="Gill Sans MT"/>
                <a:cs typeface="Gill Sans MT"/>
              </a:rPr>
              <a:t>R</a:t>
            </a:r>
            <a:r>
              <a:rPr lang="es-ES" sz="2000" dirty="0" smtClean="0">
                <a:solidFill>
                  <a:schemeClr val="tx2"/>
                </a:solidFill>
                <a:latin typeface="Calibri" panose="020F0502020204030204" pitchFamily="34" charset="0"/>
                <a:ea typeface="Gill Sans MT"/>
                <a:cs typeface="Gill Sans MT"/>
              </a:rPr>
              <a:t>ecopilación de datos y seguimiento </a:t>
            </a:r>
          </a:p>
          <a:p>
            <a:pPr marL="514350" indent="-514350">
              <a:buAutoNum type="romanUcPeriod"/>
            </a:pPr>
            <a:endParaRPr lang="es-ES" sz="2000" dirty="0" smtClean="0">
              <a:solidFill>
                <a:schemeClr val="tx2"/>
              </a:solidFill>
              <a:latin typeface="Calibri" panose="020F0502020204030204" pitchFamily="34" charset="0"/>
              <a:ea typeface="Gill Sans MT"/>
              <a:cs typeface="Gill Sans MT"/>
            </a:endParaRPr>
          </a:p>
          <a:p>
            <a:pPr marL="514350" indent="-514350">
              <a:buAutoNum type="romanUcPeriod"/>
            </a:pPr>
            <a:r>
              <a:rPr lang="es-ES" sz="2000" dirty="0" smtClean="0">
                <a:solidFill>
                  <a:schemeClr val="tx2"/>
                </a:solidFill>
                <a:latin typeface="Calibri" panose="020F0502020204030204" pitchFamily="34" charset="0"/>
                <a:ea typeface="Times New Roman"/>
                <a:cs typeface="Gill Sans MT"/>
              </a:rPr>
              <a:t>Aplicación</a:t>
            </a:r>
            <a:endParaRPr lang="es-ES" sz="2000" dirty="0" smtClean="0">
              <a:solidFill>
                <a:schemeClr val="tx2"/>
              </a:solidFill>
              <a:latin typeface="Calibri" panose="020F0502020204030204" pitchFamily="34" charset="0"/>
              <a:ea typeface="Gill Sans MT"/>
              <a:cs typeface="Gill Sans MT"/>
            </a:endParaRPr>
          </a:p>
        </p:txBody>
      </p:sp>
    </p:spTree>
    <p:extLst>
      <p:ext uri="{BB962C8B-B14F-4D97-AF65-F5344CB8AC3E}">
        <p14:creationId xmlns:p14="http://schemas.microsoft.com/office/powerpoint/2010/main" val="42884585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duotone>
              <a:prstClr val="black"/>
              <a:schemeClr val="accent1">
                <a:tint val="45000"/>
                <a:satMod val="400000"/>
              </a:schemeClr>
            </a:duotone>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7293698" y="116632"/>
            <a:ext cx="1008112" cy="1625016"/>
          </a:xfrm>
          <a:prstGeom prst="rect">
            <a:avLst/>
          </a:prstGeom>
        </p:spPr>
      </p:pic>
      <p:grpSp>
        <p:nvGrpSpPr>
          <p:cNvPr id="9" name="Group 8"/>
          <p:cNvGrpSpPr/>
          <p:nvPr/>
        </p:nvGrpSpPr>
        <p:grpSpPr>
          <a:xfrm>
            <a:off x="606527" y="5263709"/>
            <a:ext cx="1018177" cy="1008112"/>
            <a:chOff x="467544" y="4797152"/>
            <a:chExt cx="1018177" cy="1008112"/>
          </a:xfrm>
        </p:grpSpPr>
        <p:sp>
          <p:nvSpPr>
            <p:cNvPr id="5" name="Rectangle 4"/>
            <p:cNvSpPr/>
            <p:nvPr/>
          </p:nvSpPr>
          <p:spPr>
            <a:xfrm>
              <a:off x="467544" y="4797152"/>
              <a:ext cx="648072" cy="648072"/>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7" name="Rectangle 6"/>
            <p:cNvSpPr/>
            <p:nvPr/>
          </p:nvSpPr>
          <p:spPr>
            <a:xfrm>
              <a:off x="837649" y="4949552"/>
              <a:ext cx="648072" cy="648072"/>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8" name="Rectangle 7"/>
            <p:cNvSpPr/>
            <p:nvPr/>
          </p:nvSpPr>
          <p:spPr>
            <a:xfrm>
              <a:off x="619944" y="5157192"/>
              <a:ext cx="648072" cy="648072"/>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grpSp>
      <p:sp>
        <p:nvSpPr>
          <p:cNvPr id="10" name="TextBox 3"/>
          <p:cNvSpPr txBox="1"/>
          <p:nvPr/>
        </p:nvSpPr>
        <p:spPr>
          <a:xfrm>
            <a:off x="323528" y="836712"/>
            <a:ext cx="6696744" cy="492443"/>
          </a:xfrm>
          <a:prstGeom prst="rect">
            <a:avLst/>
          </a:prstGeom>
          <a:solidFill>
            <a:srgbClr val="0070C0"/>
          </a:solidFill>
        </p:spPr>
        <p:txBody>
          <a:bodyPr wrap="square" rtlCol="0">
            <a:spAutoFit/>
          </a:bodyPr>
          <a:lstStyle/>
          <a:p>
            <a:pPr marL="285750" indent="-285750" algn="ctr"/>
            <a:r>
              <a:rPr lang="es-ES_tradnl" sz="2600" b="1" dirty="0" smtClean="0">
                <a:solidFill>
                  <a:schemeClr val="bg1"/>
                </a:solidFill>
                <a:latin typeface="Cambria" panose="02040503050406030204" pitchFamily="18" charset="0"/>
              </a:rPr>
              <a:t>Tendencias de la informalidad</a:t>
            </a:r>
            <a:endParaRPr lang="es-ES_tradnl" sz="2600" b="1" dirty="0">
              <a:solidFill>
                <a:schemeClr val="bg1"/>
              </a:solidFill>
              <a:latin typeface="Cambria" panose="02040503050406030204" pitchFamily="18" charset="0"/>
            </a:endParaRPr>
          </a:p>
        </p:txBody>
      </p:sp>
      <p:sp>
        <p:nvSpPr>
          <p:cNvPr id="12" name="CuadroTexto 1"/>
          <p:cNvSpPr txBox="1"/>
          <p:nvPr/>
        </p:nvSpPr>
        <p:spPr>
          <a:xfrm>
            <a:off x="1051661" y="2492896"/>
            <a:ext cx="6040619" cy="1938992"/>
          </a:xfrm>
          <a:prstGeom prst="rect">
            <a:avLst/>
          </a:prstGeom>
          <a:noFill/>
        </p:spPr>
        <p:txBody>
          <a:bodyPr wrap="square" rtlCol="0">
            <a:spAutoFit/>
          </a:bodyPr>
          <a:lstStyle/>
          <a:p>
            <a:pPr marL="342900" indent="-342900">
              <a:buClr>
                <a:srgbClr val="C00000"/>
              </a:buClr>
              <a:buFont typeface="Wingdings" panose="05000000000000000000" pitchFamily="2" charset="2"/>
              <a:buChar char="q"/>
            </a:pPr>
            <a:r>
              <a:rPr lang="es-ES" sz="2400" dirty="0" smtClean="0">
                <a:solidFill>
                  <a:schemeClr val="tx2"/>
                </a:solidFill>
                <a:latin typeface="Cambria" panose="02040503050406030204" pitchFamily="18" charset="0"/>
              </a:rPr>
              <a:t>Gran magnitud</a:t>
            </a:r>
          </a:p>
          <a:p>
            <a:pPr marL="342900" indent="-342900">
              <a:buClr>
                <a:srgbClr val="C00000"/>
              </a:buClr>
              <a:buFont typeface="Wingdings" panose="05000000000000000000" pitchFamily="2" charset="2"/>
              <a:buChar char="q"/>
            </a:pPr>
            <a:endParaRPr lang="es-ES" sz="2400" dirty="0">
              <a:solidFill>
                <a:schemeClr val="tx2"/>
              </a:solidFill>
              <a:latin typeface="Cambria" panose="02040503050406030204" pitchFamily="18" charset="0"/>
            </a:endParaRPr>
          </a:p>
          <a:p>
            <a:pPr marL="342900" indent="-342900">
              <a:buClr>
                <a:srgbClr val="C00000"/>
              </a:buClr>
              <a:buFont typeface="Wingdings" panose="05000000000000000000" pitchFamily="2" charset="2"/>
              <a:buChar char="q"/>
            </a:pPr>
            <a:r>
              <a:rPr lang="es-ES" sz="2400" dirty="0" smtClean="0">
                <a:solidFill>
                  <a:schemeClr val="tx2"/>
                </a:solidFill>
                <a:latin typeface="Cambria" panose="02040503050406030204" pitchFamily="18" charset="0"/>
              </a:rPr>
              <a:t>Tendencia decreciente</a:t>
            </a:r>
          </a:p>
          <a:p>
            <a:pPr marL="342900" indent="-342900">
              <a:buClr>
                <a:srgbClr val="C00000"/>
              </a:buClr>
              <a:buFont typeface="Wingdings" panose="05000000000000000000" pitchFamily="2" charset="2"/>
              <a:buChar char="q"/>
            </a:pPr>
            <a:endParaRPr lang="es-ES" sz="2400" dirty="0" smtClean="0">
              <a:solidFill>
                <a:schemeClr val="tx2"/>
              </a:solidFill>
              <a:latin typeface="Cambria" panose="02040503050406030204" pitchFamily="18" charset="0"/>
            </a:endParaRPr>
          </a:p>
          <a:p>
            <a:pPr marL="342900" indent="-342900">
              <a:buClr>
                <a:srgbClr val="C00000"/>
              </a:buClr>
              <a:buFont typeface="Wingdings" panose="05000000000000000000" pitchFamily="2" charset="2"/>
              <a:buChar char="q"/>
            </a:pPr>
            <a:r>
              <a:rPr lang="es-ES" sz="2400" dirty="0" smtClean="0">
                <a:solidFill>
                  <a:schemeClr val="tx2"/>
                </a:solidFill>
                <a:latin typeface="Cambria" panose="02040503050406030204" pitchFamily="18" charset="0"/>
              </a:rPr>
              <a:t>Gran heterogeneidad</a:t>
            </a:r>
            <a:endParaRPr lang="es-ES" sz="2400" dirty="0">
              <a:solidFill>
                <a:schemeClr val="tx2"/>
              </a:solidFill>
              <a:latin typeface="Cambria" panose="02040503050406030204" pitchFamily="18" charset="0"/>
            </a:endParaRPr>
          </a:p>
        </p:txBody>
      </p:sp>
    </p:spTree>
    <p:extLst>
      <p:ext uri="{BB962C8B-B14F-4D97-AF65-F5344CB8AC3E}">
        <p14:creationId xmlns:p14="http://schemas.microsoft.com/office/powerpoint/2010/main" val="19317789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duotone>
              <a:prstClr val="black"/>
              <a:schemeClr val="accent1">
                <a:tint val="45000"/>
                <a:satMod val="400000"/>
              </a:schemeClr>
            </a:duotone>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7293698" y="116632"/>
            <a:ext cx="1008112" cy="1625016"/>
          </a:xfrm>
          <a:prstGeom prst="rect">
            <a:avLst/>
          </a:prstGeom>
        </p:spPr>
      </p:pic>
      <p:grpSp>
        <p:nvGrpSpPr>
          <p:cNvPr id="9" name="Group 8"/>
          <p:cNvGrpSpPr/>
          <p:nvPr/>
        </p:nvGrpSpPr>
        <p:grpSpPr>
          <a:xfrm>
            <a:off x="606527" y="5263709"/>
            <a:ext cx="1018177" cy="1008112"/>
            <a:chOff x="467544" y="4797152"/>
            <a:chExt cx="1018177" cy="1008112"/>
          </a:xfrm>
        </p:grpSpPr>
        <p:sp>
          <p:nvSpPr>
            <p:cNvPr id="5" name="Rectangle 4"/>
            <p:cNvSpPr/>
            <p:nvPr/>
          </p:nvSpPr>
          <p:spPr>
            <a:xfrm>
              <a:off x="467544" y="4797152"/>
              <a:ext cx="648072" cy="648072"/>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7" name="Rectangle 6"/>
            <p:cNvSpPr/>
            <p:nvPr/>
          </p:nvSpPr>
          <p:spPr>
            <a:xfrm>
              <a:off x="837649" y="4949552"/>
              <a:ext cx="648072" cy="648072"/>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8" name="Rectangle 7"/>
            <p:cNvSpPr/>
            <p:nvPr/>
          </p:nvSpPr>
          <p:spPr>
            <a:xfrm>
              <a:off x="619944" y="5157192"/>
              <a:ext cx="648072" cy="648072"/>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grpSp>
      <p:sp>
        <p:nvSpPr>
          <p:cNvPr id="10" name="TextBox 3"/>
          <p:cNvSpPr txBox="1"/>
          <p:nvPr/>
        </p:nvSpPr>
        <p:spPr>
          <a:xfrm>
            <a:off x="50102" y="692696"/>
            <a:ext cx="7114186" cy="492443"/>
          </a:xfrm>
          <a:prstGeom prst="rect">
            <a:avLst/>
          </a:prstGeom>
          <a:solidFill>
            <a:srgbClr val="0070C0"/>
          </a:solidFill>
        </p:spPr>
        <p:txBody>
          <a:bodyPr wrap="square" rtlCol="0">
            <a:spAutoFit/>
          </a:bodyPr>
          <a:lstStyle/>
          <a:p>
            <a:pPr marL="285750" indent="-285750" algn="ctr"/>
            <a:r>
              <a:rPr lang="es-ES_tradnl" sz="2600" b="1" dirty="0" smtClean="0">
                <a:solidFill>
                  <a:schemeClr val="bg1"/>
                </a:solidFill>
                <a:latin typeface="Cambria" panose="02040503050406030204" pitchFamily="18" charset="0"/>
              </a:rPr>
              <a:t>Contexto</a:t>
            </a:r>
            <a:endParaRPr lang="es-ES_tradnl" sz="2600" b="1" dirty="0">
              <a:solidFill>
                <a:schemeClr val="bg1"/>
              </a:solidFill>
              <a:latin typeface="Cambria" panose="02040503050406030204" pitchFamily="18" charset="0"/>
            </a:endParaRPr>
          </a:p>
        </p:txBody>
      </p:sp>
      <p:sp>
        <p:nvSpPr>
          <p:cNvPr id="11" name="Rectangle 10"/>
          <p:cNvSpPr/>
          <p:nvPr/>
        </p:nvSpPr>
        <p:spPr>
          <a:xfrm>
            <a:off x="4860032" y="1484784"/>
            <a:ext cx="3441778" cy="5262979"/>
          </a:xfrm>
          <a:prstGeom prst="rect">
            <a:avLst/>
          </a:prstGeom>
        </p:spPr>
        <p:txBody>
          <a:bodyPr wrap="square">
            <a:spAutoFit/>
          </a:bodyPr>
          <a:lstStyle/>
          <a:p>
            <a:pPr marL="23812" indent="-285750">
              <a:buFont typeface="Wingdings" panose="05000000000000000000" pitchFamily="2" charset="2"/>
              <a:buChar char="q"/>
            </a:pPr>
            <a:r>
              <a:rPr lang="es-ES_tradnl" sz="1600" dirty="0">
                <a:solidFill>
                  <a:srgbClr val="002060"/>
                </a:solidFill>
                <a:latin typeface="Cambria" panose="02040503050406030204" pitchFamily="18" charset="0"/>
              </a:rPr>
              <a:t>Económico</a:t>
            </a:r>
          </a:p>
          <a:p>
            <a:pPr indent="-261938">
              <a:buFont typeface="Arial" panose="020B0604020202020204" pitchFamily="34" charset="0"/>
              <a:buChar char="•"/>
            </a:pPr>
            <a:endParaRPr lang="es-ES_tradnl" sz="1600" dirty="0">
              <a:solidFill>
                <a:srgbClr val="002060"/>
              </a:solidFill>
              <a:latin typeface="Cambria" panose="02040503050406030204" pitchFamily="18" charset="0"/>
            </a:endParaRPr>
          </a:p>
          <a:p>
            <a:pPr marL="481012" lvl="1" indent="-285750">
              <a:buFont typeface="Wingdings" panose="05000000000000000000" pitchFamily="2" charset="2"/>
              <a:buChar char="§"/>
            </a:pPr>
            <a:r>
              <a:rPr lang="es-ES_tradnl" sz="1600" dirty="0">
                <a:solidFill>
                  <a:srgbClr val="002060"/>
                </a:solidFill>
                <a:latin typeface="Cambria" panose="02040503050406030204" pitchFamily="18" charset="0"/>
              </a:rPr>
              <a:t>La región experimentó un alto crecimiento económico en la década </a:t>
            </a:r>
            <a:r>
              <a:rPr lang="es-ES_tradnl" sz="1600" dirty="0" smtClean="0">
                <a:solidFill>
                  <a:srgbClr val="002060"/>
                </a:solidFill>
                <a:latin typeface="Cambria" panose="02040503050406030204" pitchFamily="18" charset="0"/>
              </a:rPr>
              <a:t>2001-2010</a:t>
            </a:r>
            <a:endParaRPr lang="es-ES_tradnl" sz="1600" dirty="0">
              <a:solidFill>
                <a:srgbClr val="002060"/>
              </a:solidFill>
              <a:latin typeface="Cambria" panose="02040503050406030204" pitchFamily="18" charset="0"/>
            </a:endParaRPr>
          </a:p>
          <a:p>
            <a:pPr marL="481012" lvl="1" indent="-285750">
              <a:buFont typeface="Wingdings" panose="05000000000000000000" pitchFamily="2" charset="2"/>
              <a:buChar char="§"/>
            </a:pPr>
            <a:r>
              <a:rPr lang="es-ES_tradnl" sz="1600" dirty="0">
                <a:solidFill>
                  <a:srgbClr val="002060"/>
                </a:solidFill>
                <a:latin typeface="Cambria" panose="02040503050406030204" pitchFamily="18" charset="0"/>
              </a:rPr>
              <a:t>Para la década </a:t>
            </a:r>
            <a:r>
              <a:rPr lang="es-ES_tradnl" sz="1600" dirty="0" smtClean="0">
                <a:solidFill>
                  <a:srgbClr val="002060"/>
                </a:solidFill>
                <a:latin typeface="Cambria" panose="02040503050406030204" pitchFamily="18" charset="0"/>
              </a:rPr>
              <a:t>2011-2020, </a:t>
            </a:r>
            <a:r>
              <a:rPr lang="es-ES_tradnl" sz="1600" dirty="0">
                <a:solidFill>
                  <a:srgbClr val="002060"/>
                </a:solidFill>
                <a:latin typeface="Cambria" panose="02040503050406030204" pitchFamily="18" charset="0"/>
              </a:rPr>
              <a:t>las predicciones de crecimiento son cada vez menores.</a:t>
            </a:r>
          </a:p>
          <a:p>
            <a:pPr marL="481012" lvl="1" indent="-285750">
              <a:buFont typeface="Wingdings" panose="05000000000000000000" pitchFamily="2" charset="2"/>
              <a:buChar char="§"/>
            </a:pPr>
            <a:r>
              <a:rPr lang="es-ES_tradnl" sz="1600" dirty="0">
                <a:solidFill>
                  <a:srgbClr val="002060"/>
                </a:solidFill>
                <a:latin typeface="Cambria" panose="02040503050406030204" pitchFamily="18" charset="0"/>
              </a:rPr>
              <a:t>Para el año </a:t>
            </a:r>
            <a:r>
              <a:rPr lang="es-ES_tradnl" sz="1600" dirty="0" smtClean="0">
                <a:solidFill>
                  <a:srgbClr val="002060"/>
                </a:solidFill>
                <a:latin typeface="Cambria" panose="02040503050406030204" pitchFamily="18" charset="0"/>
              </a:rPr>
              <a:t>2016, los datos más recientes indican </a:t>
            </a:r>
            <a:r>
              <a:rPr lang="es-ES_tradnl" sz="1600" dirty="0">
                <a:solidFill>
                  <a:srgbClr val="002060"/>
                </a:solidFill>
                <a:latin typeface="Cambria" panose="02040503050406030204" pitchFamily="18" charset="0"/>
              </a:rPr>
              <a:t>que la </a:t>
            </a:r>
            <a:r>
              <a:rPr lang="es-ES_tradnl" sz="1600" dirty="0" smtClean="0">
                <a:solidFill>
                  <a:srgbClr val="002060"/>
                </a:solidFill>
                <a:latin typeface="Cambria" panose="02040503050406030204" pitchFamily="18" charset="0"/>
              </a:rPr>
              <a:t>economía de la región se contrajo </a:t>
            </a:r>
            <a:r>
              <a:rPr lang="es-ES_tradnl" sz="1600" dirty="0">
                <a:solidFill>
                  <a:srgbClr val="002060"/>
                </a:solidFill>
                <a:latin typeface="Cambria" panose="02040503050406030204" pitchFamily="18" charset="0"/>
              </a:rPr>
              <a:t>-</a:t>
            </a:r>
            <a:r>
              <a:rPr lang="es-ES_tradnl" sz="1600" dirty="0" smtClean="0">
                <a:solidFill>
                  <a:srgbClr val="002060"/>
                </a:solidFill>
                <a:latin typeface="Cambria" panose="02040503050406030204" pitchFamily="18" charset="0"/>
              </a:rPr>
              <a:t>0.97%.</a:t>
            </a:r>
            <a:endParaRPr lang="es-ES_tradnl" sz="1600" dirty="0">
              <a:solidFill>
                <a:srgbClr val="002060"/>
              </a:solidFill>
              <a:latin typeface="Cambria" panose="02040503050406030204" pitchFamily="18" charset="0"/>
            </a:endParaRPr>
          </a:p>
          <a:p>
            <a:pPr marL="481012" lvl="1" indent="-285750">
              <a:buFont typeface="Wingdings" panose="05000000000000000000" pitchFamily="2" charset="2"/>
              <a:buChar char="§"/>
            </a:pPr>
            <a:endParaRPr lang="es-ES_tradnl" sz="1600" dirty="0">
              <a:solidFill>
                <a:srgbClr val="002060"/>
              </a:solidFill>
              <a:latin typeface="Cambria" panose="02040503050406030204" pitchFamily="18" charset="0"/>
            </a:endParaRPr>
          </a:p>
          <a:p>
            <a:pPr marL="23812" indent="-285750">
              <a:buFont typeface="Wingdings" panose="05000000000000000000" pitchFamily="2" charset="2"/>
              <a:buChar char="q"/>
            </a:pPr>
            <a:r>
              <a:rPr lang="es-ES_tradnl" sz="1600" dirty="0">
                <a:solidFill>
                  <a:srgbClr val="002060"/>
                </a:solidFill>
                <a:latin typeface="Cambria" panose="02040503050406030204" pitchFamily="18" charset="0"/>
              </a:rPr>
              <a:t>Socio- Político</a:t>
            </a:r>
          </a:p>
          <a:p>
            <a:pPr marL="23812" indent="-285750">
              <a:buFont typeface="Wingdings" panose="05000000000000000000" pitchFamily="2" charset="2"/>
              <a:buChar char="§"/>
            </a:pPr>
            <a:endParaRPr lang="es-ES_tradnl" sz="1600" dirty="0">
              <a:solidFill>
                <a:srgbClr val="002060"/>
              </a:solidFill>
              <a:latin typeface="Cambria" panose="02040503050406030204" pitchFamily="18" charset="0"/>
            </a:endParaRPr>
          </a:p>
          <a:p>
            <a:pPr marL="481012" lvl="1" indent="-285750">
              <a:buFont typeface="Wingdings" panose="05000000000000000000" pitchFamily="2" charset="2"/>
              <a:buChar char="§"/>
            </a:pPr>
            <a:r>
              <a:rPr lang="es-ES_tradnl" sz="1600" dirty="0">
                <a:solidFill>
                  <a:srgbClr val="002060"/>
                </a:solidFill>
                <a:latin typeface="Cambria" panose="02040503050406030204" pitchFamily="18" charset="0"/>
              </a:rPr>
              <a:t>Gran voluntad política de varios gobiernos: aplicación de políticas deliberadas hacia la formalización</a:t>
            </a:r>
          </a:p>
          <a:p>
            <a:pPr marL="481012" lvl="1" indent="-285750">
              <a:buFont typeface="Wingdings" panose="05000000000000000000" pitchFamily="2" charset="2"/>
              <a:buChar char="§"/>
            </a:pPr>
            <a:r>
              <a:rPr lang="es-ES_tradnl" sz="1600" dirty="0">
                <a:solidFill>
                  <a:srgbClr val="002060"/>
                </a:solidFill>
                <a:latin typeface="Cambria" panose="02040503050406030204" pitchFamily="18" charset="0"/>
              </a:rPr>
              <a:t>Actores sociales y discusión internacional  </a:t>
            </a:r>
            <a:r>
              <a:rPr lang="es-ES_tradnl" sz="1600" dirty="0" smtClean="0">
                <a:solidFill>
                  <a:srgbClr val="002060"/>
                </a:solidFill>
                <a:latin typeface="Cambria" panose="02040503050406030204" pitchFamily="18" charset="0"/>
              </a:rPr>
              <a:t>R204</a:t>
            </a:r>
            <a:endParaRPr lang="es-ES_tradnl" sz="1600" dirty="0">
              <a:solidFill>
                <a:srgbClr val="002060"/>
              </a:solidFill>
              <a:latin typeface="Cambria" panose="02040503050406030204" pitchFamily="18" charset="0"/>
            </a:endParaRPr>
          </a:p>
        </p:txBody>
      </p:sp>
      <p:sp>
        <p:nvSpPr>
          <p:cNvPr id="13" name="Rectangle 5"/>
          <p:cNvSpPr>
            <a:spLocks noChangeArrowheads="1"/>
          </p:cNvSpPr>
          <p:nvPr/>
        </p:nvSpPr>
        <p:spPr bwMode="auto">
          <a:xfrm>
            <a:off x="1716440" y="5632989"/>
            <a:ext cx="381568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None/>
            </a:pPr>
            <a:r>
              <a:rPr lang="es-ES" altLang="es-PE" sz="1200" dirty="0" smtClean="0">
                <a:solidFill>
                  <a:srgbClr val="002060"/>
                </a:solidFill>
                <a:latin typeface="Cambria" panose="02040503050406030204" pitchFamily="18" charset="0"/>
              </a:rPr>
              <a:t>Nota: </a:t>
            </a:r>
            <a:r>
              <a:rPr lang="es-PE" altLang="es-PE" sz="1200" dirty="0" smtClean="0">
                <a:solidFill>
                  <a:srgbClr val="002060"/>
                </a:solidFill>
                <a:latin typeface="Cambria" panose="02040503050406030204" pitchFamily="18" charset="0"/>
              </a:rPr>
              <a:t>predicciones para el periodo 2017-2020</a:t>
            </a:r>
            <a:r>
              <a:rPr lang="es-ES" altLang="es-PE" sz="1200" dirty="0" smtClean="0">
                <a:solidFill>
                  <a:srgbClr val="002060"/>
                </a:solidFill>
                <a:latin typeface="Cambria" panose="02040503050406030204" pitchFamily="18" charset="0"/>
              </a:rPr>
              <a:t>.</a:t>
            </a:r>
            <a:endParaRPr lang="en-US" altLang="es-PE" sz="1200" dirty="0">
              <a:solidFill>
                <a:srgbClr val="002060"/>
              </a:solidFill>
              <a:latin typeface="Cambria" panose="02040503050406030204" pitchFamily="18" charset="0"/>
            </a:endParaRPr>
          </a:p>
          <a:p>
            <a:pPr>
              <a:spcBef>
                <a:spcPct val="0"/>
              </a:spcBef>
              <a:buNone/>
            </a:pPr>
            <a:r>
              <a:rPr lang="en-US" altLang="es-PE" sz="1200" dirty="0">
                <a:solidFill>
                  <a:srgbClr val="002060"/>
                </a:solidFill>
                <a:latin typeface="Cambria" panose="02040503050406030204" pitchFamily="18" charset="0"/>
              </a:rPr>
              <a:t>Source: </a:t>
            </a:r>
            <a:r>
              <a:rPr lang="en-US" altLang="es-PE" sz="1200" dirty="0" err="1" smtClean="0">
                <a:solidFill>
                  <a:srgbClr val="002060"/>
                </a:solidFill>
                <a:latin typeface="Cambria" panose="02040503050406030204" pitchFamily="18" charset="0"/>
              </a:rPr>
              <a:t>Elaboración</a:t>
            </a:r>
            <a:r>
              <a:rPr lang="en-US" altLang="es-PE" sz="1200" dirty="0" smtClean="0">
                <a:solidFill>
                  <a:srgbClr val="002060"/>
                </a:solidFill>
                <a:latin typeface="Cambria" panose="02040503050406030204" pitchFamily="18" charset="0"/>
              </a:rPr>
              <a:t> </a:t>
            </a:r>
            <a:r>
              <a:rPr lang="en-US" altLang="es-PE" sz="1200" dirty="0" err="1" smtClean="0">
                <a:solidFill>
                  <a:srgbClr val="002060"/>
                </a:solidFill>
                <a:latin typeface="Cambria" panose="02040503050406030204" pitchFamily="18" charset="0"/>
              </a:rPr>
              <a:t>propia</a:t>
            </a:r>
            <a:r>
              <a:rPr lang="en-US" altLang="es-PE" sz="1200" dirty="0" smtClean="0">
                <a:solidFill>
                  <a:srgbClr val="002060"/>
                </a:solidFill>
                <a:latin typeface="Cambria" panose="02040503050406030204" pitchFamily="18" charset="0"/>
              </a:rPr>
              <a:t> en base a </a:t>
            </a:r>
            <a:r>
              <a:rPr lang="en-US" altLang="es-PE" sz="1200" dirty="0" err="1" smtClean="0">
                <a:solidFill>
                  <a:srgbClr val="002060"/>
                </a:solidFill>
                <a:latin typeface="Cambria" panose="02040503050406030204" pitchFamily="18" charset="0"/>
              </a:rPr>
              <a:t>datos</a:t>
            </a:r>
            <a:r>
              <a:rPr lang="en-US" altLang="es-PE" sz="1200" dirty="0" smtClean="0">
                <a:solidFill>
                  <a:srgbClr val="002060"/>
                </a:solidFill>
                <a:latin typeface="Cambria" panose="02040503050406030204" pitchFamily="18" charset="0"/>
              </a:rPr>
              <a:t> WEO database, FMI.</a:t>
            </a:r>
            <a:endParaRPr lang="en-US" altLang="es-PE" sz="1200" dirty="0">
              <a:solidFill>
                <a:srgbClr val="002060"/>
              </a:solidFill>
              <a:latin typeface="Cambria" panose="02040503050406030204" pitchFamily="18" charset="0"/>
            </a:endParaRPr>
          </a:p>
        </p:txBody>
      </p:sp>
      <p:sp>
        <p:nvSpPr>
          <p:cNvPr id="14" name="Rectangle 4"/>
          <p:cNvSpPr>
            <a:spLocks noChangeArrowheads="1"/>
          </p:cNvSpPr>
          <p:nvPr/>
        </p:nvSpPr>
        <p:spPr bwMode="auto">
          <a:xfrm>
            <a:off x="179512" y="1719972"/>
            <a:ext cx="4572000"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s-ES" altLang="es-PE" sz="1400" dirty="0">
                <a:solidFill>
                  <a:srgbClr val="002060"/>
                </a:solidFill>
              </a:rPr>
              <a:t>ALC: Variación porcentual anual del PIB en cada década (%)</a:t>
            </a:r>
            <a:endParaRPr lang="en-US" altLang="es-PE" sz="1400" dirty="0">
              <a:solidFill>
                <a:srgbClr val="002060"/>
              </a:solidFill>
            </a:endParaRPr>
          </a:p>
        </p:txBody>
      </p:sp>
      <p:graphicFrame>
        <p:nvGraphicFramePr>
          <p:cNvPr id="16" name="Chart 15"/>
          <p:cNvGraphicFramePr>
            <a:graphicFrameLocks/>
          </p:cNvGraphicFramePr>
          <p:nvPr>
            <p:extLst/>
          </p:nvPr>
        </p:nvGraphicFramePr>
        <p:xfrm>
          <a:off x="323528" y="2348880"/>
          <a:ext cx="4267200" cy="2743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606592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duotone>
              <a:prstClr val="black"/>
              <a:schemeClr val="accent1">
                <a:tint val="45000"/>
                <a:satMod val="400000"/>
              </a:schemeClr>
            </a:duotone>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7293698" y="116632"/>
            <a:ext cx="1008112" cy="1625016"/>
          </a:xfrm>
          <a:prstGeom prst="rect">
            <a:avLst/>
          </a:prstGeom>
        </p:spPr>
      </p:pic>
      <p:grpSp>
        <p:nvGrpSpPr>
          <p:cNvPr id="9" name="Group 8"/>
          <p:cNvGrpSpPr/>
          <p:nvPr/>
        </p:nvGrpSpPr>
        <p:grpSpPr>
          <a:xfrm>
            <a:off x="606527" y="5263709"/>
            <a:ext cx="1018177" cy="1008112"/>
            <a:chOff x="467544" y="4797152"/>
            <a:chExt cx="1018177" cy="1008112"/>
          </a:xfrm>
        </p:grpSpPr>
        <p:sp>
          <p:nvSpPr>
            <p:cNvPr id="5" name="Rectangle 4"/>
            <p:cNvSpPr/>
            <p:nvPr/>
          </p:nvSpPr>
          <p:spPr>
            <a:xfrm>
              <a:off x="467544" y="4797152"/>
              <a:ext cx="648072" cy="648072"/>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7" name="Rectangle 6"/>
            <p:cNvSpPr/>
            <p:nvPr/>
          </p:nvSpPr>
          <p:spPr>
            <a:xfrm>
              <a:off x="837649" y="4949552"/>
              <a:ext cx="648072" cy="648072"/>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8" name="Rectangle 7"/>
            <p:cNvSpPr/>
            <p:nvPr/>
          </p:nvSpPr>
          <p:spPr>
            <a:xfrm>
              <a:off x="619944" y="5157192"/>
              <a:ext cx="648072" cy="648072"/>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grpSp>
      <p:sp>
        <p:nvSpPr>
          <p:cNvPr id="10" name="TextBox 3"/>
          <p:cNvSpPr txBox="1"/>
          <p:nvPr/>
        </p:nvSpPr>
        <p:spPr>
          <a:xfrm>
            <a:off x="395536" y="385500"/>
            <a:ext cx="6696744" cy="523220"/>
          </a:xfrm>
          <a:prstGeom prst="rect">
            <a:avLst/>
          </a:prstGeom>
          <a:solidFill>
            <a:srgbClr val="0070C0"/>
          </a:solidFill>
        </p:spPr>
        <p:txBody>
          <a:bodyPr wrap="square" rtlCol="0">
            <a:spAutoFit/>
          </a:bodyPr>
          <a:lstStyle/>
          <a:p>
            <a:pPr marL="285750" indent="-285750"/>
            <a:r>
              <a:rPr lang="es-ES_tradnl" sz="2800" b="1" dirty="0" smtClean="0">
                <a:solidFill>
                  <a:schemeClr val="bg1"/>
                </a:solidFill>
                <a:latin typeface="Cambria" panose="02040503050406030204" pitchFamily="18" charset="0"/>
              </a:rPr>
              <a:t>Tendencias de la informalidad</a:t>
            </a:r>
            <a:endParaRPr lang="es-ES_tradnl" sz="2800" b="1" dirty="0">
              <a:solidFill>
                <a:schemeClr val="bg1"/>
              </a:solidFill>
              <a:latin typeface="Cambria" panose="02040503050406030204" pitchFamily="18" charset="0"/>
            </a:endParaRPr>
          </a:p>
        </p:txBody>
      </p:sp>
      <p:graphicFrame>
        <p:nvGraphicFramePr>
          <p:cNvPr id="11" name="Chart 10"/>
          <p:cNvGraphicFramePr>
            <a:graphicFrameLocks/>
          </p:cNvGraphicFramePr>
          <p:nvPr>
            <p:extLst>
              <p:ext uri="{D42A27DB-BD31-4B8C-83A1-F6EECF244321}">
                <p14:modId xmlns:p14="http://schemas.microsoft.com/office/powerpoint/2010/main" val="272813420"/>
              </p:ext>
            </p:extLst>
          </p:nvPr>
        </p:nvGraphicFramePr>
        <p:xfrm>
          <a:off x="2762984" y="1835767"/>
          <a:ext cx="4602722" cy="3580342"/>
        </p:xfrm>
        <a:graphic>
          <a:graphicData uri="http://schemas.openxmlformats.org/drawingml/2006/chart">
            <c:chart xmlns:c="http://schemas.openxmlformats.org/drawingml/2006/chart" xmlns:r="http://schemas.openxmlformats.org/officeDocument/2006/relationships" r:id="rId4"/>
          </a:graphicData>
        </a:graphic>
      </p:graphicFrame>
      <p:sp>
        <p:nvSpPr>
          <p:cNvPr id="13" name="Rectangle 12"/>
          <p:cNvSpPr/>
          <p:nvPr/>
        </p:nvSpPr>
        <p:spPr>
          <a:xfrm>
            <a:off x="0" y="1109057"/>
            <a:ext cx="2771800" cy="5632311"/>
          </a:xfrm>
          <a:prstGeom prst="rect">
            <a:avLst/>
          </a:prstGeom>
          <a:solidFill>
            <a:schemeClr val="bg1"/>
          </a:solidFill>
        </p:spPr>
        <p:txBody>
          <a:bodyPr wrap="square">
            <a:spAutoFit/>
          </a:bodyPr>
          <a:lstStyle/>
          <a:p>
            <a:pPr marL="538163" lvl="1" indent="-342900">
              <a:buFont typeface="Wingdings" panose="05000000000000000000" pitchFamily="2" charset="2"/>
              <a:buChar char="q"/>
            </a:pPr>
            <a:r>
              <a:rPr lang="es-ES_tradnl" sz="1500" dirty="0" smtClean="0">
                <a:solidFill>
                  <a:schemeClr val="tx2"/>
                </a:solidFill>
                <a:latin typeface="Cambria" panose="02040503050406030204" pitchFamily="18" charset="0"/>
              </a:rPr>
              <a:t>Reducción </a:t>
            </a:r>
            <a:r>
              <a:rPr lang="es-ES_tradnl" sz="1500" dirty="0">
                <a:solidFill>
                  <a:schemeClr val="tx2"/>
                </a:solidFill>
                <a:latin typeface="Cambria" panose="02040503050406030204" pitchFamily="18" charset="0"/>
              </a:rPr>
              <a:t>de </a:t>
            </a:r>
            <a:r>
              <a:rPr lang="es-ES_tradnl" sz="1500" dirty="0" smtClean="0">
                <a:solidFill>
                  <a:schemeClr val="tx2"/>
                </a:solidFill>
                <a:latin typeface="Cambria" panose="02040503050406030204" pitchFamily="18" charset="0"/>
              </a:rPr>
              <a:t>la tasa de empleo informal no agrícola </a:t>
            </a:r>
          </a:p>
          <a:p>
            <a:pPr marL="995363" lvl="2" indent="-342900">
              <a:buFont typeface="Wingdings" panose="05000000000000000000" pitchFamily="2" charset="2"/>
              <a:buChar char="§"/>
            </a:pPr>
            <a:r>
              <a:rPr lang="es-ES_tradnl" sz="1500" dirty="0" smtClean="0">
                <a:solidFill>
                  <a:schemeClr val="tx2"/>
                </a:solidFill>
                <a:latin typeface="Cambria" panose="02040503050406030204" pitchFamily="18" charset="0"/>
              </a:rPr>
              <a:t>2009: 50.1% </a:t>
            </a:r>
          </a:p>
          <a:p>
            <a:pPr marL="995363" lvl="2" indent="-342900">
              <a:buFont typeface="Wingdings" panose="05000000000000000000" pitchFamily="2" charset="2"/>
              <a:buChar char="§"/>
            </a:pPr>
            <a:r>
              <a:rPr lang="es-ES_tradnl" sz="1500" dirty="0" smtClean="0">
                <a:solidFill>
                  <a:schemeClr val="tx2"/>
                </a:solidFill>
                <a:latin typeface="Cambria" panose="02040503050406030204" pitchFamily="18" charset="0"/>
              </a:rPr>
              <a:t>2013: 46.8%</a:t>
            </a:r>
          </a:p>
          <a:p>
            <a:pPr marL="995363" lvl="2" indent="-342900">
              <a:buFont typeface="Wingdings" panose="05000000000000000000" pitchFamily="2" charset="2"/>
              <a:buChar char="§"/>
            </a:pPr>
            <a:r>
              <a:rPr lang="es-ES_tradnl" sz="1500" dirty="0" smtClean="0">
                <a:solidFill>
                  <a:srgbClr val="C00000"/>
                </a:solidFill>
                <a:latin typeface="Cambria" panose="02040503050406030204" pitchFamily="18" charset="0"/>
              </a:rPr>
              <a:t>2014: 46.5%</a:t>
            </a:r>
          </a:p>
          <a:p>
            <a:pPr marL="995363" lvl="2" indent="-342900">
              <a:buFont typeface="Wingdings" panose="05000000000000000000" pitchFamily="2" charset="2"/>
              <a:buChar char="§"/>
            </a:pPr>
            <a:r>
              <a:rPr lang="es-ES_tradnl" sz="1500" dirty="0" smtClean="0">
                <a:solidFill>
                  <a:srgbClr val="C00000"/>
                </a:solidFill>
                <a:latin typeface="Cambria" panose="02040503050406030204" pitchFamily="18" charset="0"/>
              </a:rPr>
              <a:t>2015: 46.8%</a:t>
            </a:r>
          </a:p>
          <a:p>
            <a:pPr marL="538163" lvl="1" indent="-342900">
              <a:buFont typeface="Arial" panose="020B0604020202020204" pitchFamily="34" charset="0"/>
              <a:buChar char="•"/>
            </a:pPr>
            <a:endParaRPr lang="es-ES_tradnl" sz="1500" dirty="0" smtClean="0">
              <a:solidFill>
                <a:schemeClr val="tx2"/>
              </a:solidFill>
              <a:latin typeface="Cambria" panose="02040503050406030204" pitchFamily="18" charset="0"/>
            </a:endParaRPr>
          </a:p>
          <a:p>
            <a:pPr marL="538163" lvl="1" indent="-342900">
              <a:buFont typeface="Wingdings" panose="05000000000000000000" pitchFamily="2" charset="2"/>
              <a:buChar char="q"/>
            </a:pPr>
            <a:r>
              <a:rPr lang="es-ES_tradnl" sz="1500" dirty="0" smtClean="0">
                <a:solidFill>
                  <a:schemeClr val="tx2"/>
                </a:solidFill>
                <a:latin typeface="Cambria" panose="02040503050406030204" pitchFamily="18" charset="0"/>
              </a:rPr>
              <a:t>Gran magnitud: </a:t>
            </a:r>
          </a:p>
          <a:p>
            <a:pPr marL="995363" lvl="2" indent="-342900">
              <a:buFont typeface="Wingdings" panose="05000000000000000000" pitchFamily="2" charset="2"/>
              <a:buChar char="§"/>
            </a:pPr>
            <a:r>
              <a:rPr lang="es-ES_tradnl" sz="1500" b="1" dirty="0" smtClean="0">
                <a:solidFill>
                  <a:schemeClr val="accent6">
                    <a:lumMod val="75000"/>
                  </a:schemeClr>
                </a:solidFill>
                <a:latin typeface="Cambria" panose="02040503050406030204" pitchFamily="18" charset="0"/>
              </a:rPr>
              <a:t>Al </a:t>
            </a:r>
            <a:r>
              <a:rPr lang="es-ES_tradnl" sz="1500" b="1" dirty="0">
                <a:solidFill>
                  <a:schemeClr val="accent6">
                    <a:lumMod val="75000"/>
                  </a:schemeClr>
                </a:solidFill>
                <a:latin typeface="Cambria" panose="02040503050406030204" pitchFamily="18" charset="0"/>
              </a:rPr>
              <a:t>menos </a:t>
            </a:r>
            <a:r>
              <a:rPr lang="es-ES_tradnl" sz="1500" b="1" dirty="0" smtClean="0">
                <a:solidFill>
                  <a:schemeClr val="accent6">
                    <a:lumMod val="75000"/>
                  </a:schemeClr>
                </a:solidFill>
                <a:latin typeface="Cambria" panose="02040503050406030204" pitchFamily="18" charset="0"/>
              </a:rPr>
              <a:t>134 millones de trabajadores informales en la región.</a:t>
            </a:r>
          </a:p>
          <a:p>
            <a:pPr marL="995363" lvl="2" indent="-342900">
              <a:buFont typeface="Arial" panose="020B0604020202020204" pitchFamily="34" charset="0"/>
              <a:buChar char="•"/>
            </a:pPr>
            <a:endParaRPr lang="es-ES_tradnl" sz="1500" b="1" dirty="0" smtClean="0">
              <a:solidFill>
                <a:schemeClr val="tx2"/>
              </a:solidFill>
              <a:latin typeface="Cambria" panose="02040503050406030204" pitchFamily="18" charset="0"/>
            </a:endParaRPr>
          </a:p>
          <a:p>
            <a:pPr marL="538163" lvl="1" indent="-342900">
              <a:buFont typeface="Wingdings" panose="05000000000000000000" pitchFamily="2" charset="2"/>
              <a:buChar char="q"/>
            </a:pPr>
            <a:r>
              <a:rPr lang="es-ES_tradnl" sz="1500" dirty="0" smtClean="0">
                <a:solidFill>
                  <a:schemeClr val="tx2"/>
                </a:solidFill>
                <a:latin typeface="Cambria" panose="02040503050406030204" pitchFamily="18" charset="0"/>
              </a:rPr>
              <a:t>Gran heterogeneidad</a:t>
            </a:r>
          </a:p>
          <a:p>
            <a:pPr marL="938213" lvl="2" indent="-285750">
              <a:buFont typeface="Arial" panose="020B0604020202020204" pitchFamily="34" charset="0"/>
              <a:buChar char="•"/>
            </a:pPr>
            <a:r>
              <a:rPr lang="es-ES_tradnl" sz="1500" dirty="0" smtClean="0">
                <a:solidFill>
                  <a:schemeClr val="tx2"/>
                </a:solidFill>
                <a:latin typeface="Cambria" panose="02040503050406030204" pitchFamily="18" charset="0"/>
              </a:rPr>
              <a:t>Empleo informal en el sector informal (30.5%) </a:t>
            </a:r>
          </a:p>
          <a:p>
            <a:pPr marL="938213" lvl="2" indent="-285750">
              <a:buFont typeface="Arial" panose="020B0604020202020204" pitchFamily="34" charset="0"/>
              <a:buChar char="•"/>
            </a:pPr>
            <a:r>
              <a:rPr lang="es-ES_tradnl" sz="1500" dirty="0" smtClean="0">
                <a:solidFill>
                  <a:schemeClr val="tx2"/>
                </a:solidFill>
                <a:latin typeface="Cambria" panose="02040503050406030204" pitchFamily="18" charset="0"/>
              </a:rPr>
              <a:t>Empleo informal en el sector formal (11.4%) </a:t>
            </a:r>
          </a:p>
          <a:p>
            <a:pPr marL="938213" lvl="2" indent="-285750">
              <a:buFont typeface="Arial" panose="020B0604020202020204" pitchFamily="34" charset="0"/>
              <a:buChar char="•"/>
            </a:pPr>
            <a:r>
              <a:rPr lang="es-ES_tradnl" sz="1500" dirty="0" smtClean="0">
                <a:solidFill>
                  <a:schemeClr val="tx2"/>
                </a:solidFill>
                <a:latin typeface="Cambria" panose="02040503050406030204" pitchFamily="18" charset="0"/>
              </a:rPr>
              <a:t>Empleo informal en los hogares (4.9%).</a:t>
            </a:r>
            <a:endParaRPr lang="es-ES_tradnl" sz="1500" dirty="0">
              <a:solidFill>
                <a:schemeClr val="tx2"/>
              </a:solidFill>
              <a:latin typeface="Cambria" panose="02040503050406030204" pitchFamily="18" charset="0"/>
            </a:endParaRPr>
          </a:p>
        </p:txBody>
      </p:sp>
      <p:sp>
        <p:nvSpPr>
          <p:cNvPr id="14" name="TextBox 13"/>
          <p:cNvSpPr txBox="1"/>
          <p:nvPr/>
        </p:nvSpPr>
        <p:spPr>
          <a:xfrm>
            <a:off x="3333258" y="1474929"/>
            <a:ext cx="4032448" cy="338554"/>
          </a:xfrm>
          <a:prstGeom prst="rect">
            <a:avLst/>
          </a:prstGeom>
          <a:noFill/>
        </p:spPr>
        <p:txBody>
          <a:bodyPr wrap="square" rtlCol="0">
            <a:spAutoFit/>
          </a:bodyPr>
          <a:lstStyle/>
          <a:p>
            <a:pPr algn="ctr"/>
            <a:r>
              <a:rPr lang="es-PE" sz="1600" b="1" dirty="0" smtClean="0">
                <a:solidFill>
                  <a:srgbClr val="002060"/>
                </a:solidFill>
                <a:latin typeface="Cambria" panose="02040503050406030204" pitchFamily="18" charset="0"/>
              </a:rPr>
              <a:t>Empleo informal no agrícola</a:t>
            </a:r>
            <a:endParaRPr lang="en-GB" sz="1600" b="1" dirty="0">
              <a:solidFill>
                <a:srgbClr val="002060"/>
              </a:solidFill>
              <a:latin typeface="Cambria" panose="02040503050406030204" pitchFamily="18" charset="0"/>
            </a:endParaRPr>
          </a:p>
        </p:txBody>
      </p:sp>
      <p:sp>
        <p:nvSpPr>
          <p:cNvPr id="15" name="Rectangle 14"/>
          <p:cNvSpPr/>
          <p:nvPr/>
        </p:nvSpPr>
        <p:spPr>
          <a:xfrm>
            <a:off x="3059832" y="5623749"/>
            <a:ext cx="5288254" cy="830997"/>
          </a:xfrm>
          <a:prstGeom prst="rect">
            <a:avLst/>
          </a:prstGeom>
        </p:spPr>
        <p:txBody>
          <a:bodyPr wrap="square">
            <a:spAutoFit/>
          </a:bodyPr>
          <a:lstStyle/>
          <a:p>
            <a:pPr>
              <a:spcBef>
                <a:spcPct val="0"/>
              </a:spcBef>
            </a:pPr>
            <a:r>
              <a:rPr lang="es-ES_tradnl" altLang="es-PE" sz="1200" dirty="0" smtClean="0">
                <a:solidFill>
                  <a:srgbClr val="002060"/>
                </a:solidFill>
                <a:latin typeface="Cambria" panose="02040503050406030204" pitchFamily="18" charset="0"/>
              </a:rPr>
              <a:t>Fuente</a:t>
            </a:r>
            <a:r>
              <a:rPr lang="es-ES_tradnl" altLang="es-PE" sz="1200" dirty="0">
                <a:solidFill>
                  <a:srgbClr val="002060"/>
                </a:solidFill>
                <a:latin typeface="Cambria" panose="02040503050406030204" pitchFamily="18" charset="0"/>
              </a:rPr>
              <a:t>: OIT (2014). Panorama Laboral Temático. Transición de la Informalidad a la Formalidad en América Latina y el Caribe</a:t>
            </a:r>
            <a:r>
              <a:rPr lang="es-ES_tradnl" altLang="es-PE" sz="1200" dirty="0" smtClean="0">
                <a:solidFill>
                  <a:srgbClr val="002060"/>
                </a:solidFill>
                <a:latin typeface="Cambria" panose="02040503050406030204" pitchFamily="18" charset="0"/>
              </a:rPr>
              <a:t>. Lima: OIT.</a:t>
            </a:r>
          </a:p>
          <a:p>
            <a:pPr>
              <a:spcBef>
                <a:spcPct val="0"/>
              </a:spcBef>
            </a:pPr>
            <a:r>
              <a:rPr lang="es-ES" altLang="es-PE" sz="1200" dirty="0" smtClean="0">
                <a:solidFill>
                  <a:srgbClr val="002060"/>
                </a:solidFill>
                <a:latin typeface="Cambria" panose="02040503050406030204" pitchFamily="18" charset="0"/>
              </a:rPr>
              <a:t>Sobre la </a:t>
            </a:r>
            <a:r>
              <a:rPr lang="es-ES" altLang="es-PE" sz="1200" dirty="0">
                <a:solidFill>
                  <a:srgbClr val="002060"/>
                </a:solidFill>
                <a:latin typeface="Cambria" panose="02040503050406030204" pitchFamily="18" charset="0"/>
              </a:rPr>
              <a:t>base de información oficial de las encuestas de hogares de los países. </a:t>
            </a:r>
            <a:endParaRPr lang="es-ES" altLang="es-PE" sz="1200" dirty="0" smtClean="0">
              <a:solidFill>
                <a:srgbClr val="002060"/>
              </a:solidFill>
              <a:latin typeface="Cambria" panose="02040503050406030204" pitchFamily="18" charset="0"/>
            </a:endParaRPr>
          </a:p>
          <a:p>
            <a:pPr>
              <a:spcBef>
                <a:spcPct val="0"/>
              </a:spcBef>
            </a:pPr>
            <a:r>
              <a:rPr lang="es-ES" altLang="es-PE" sz="1200" dirty="0">
                <a:solidFill>
                  <a:srgbClr val="002060"/>
                </a:solidFill>
                <a:latin typeface="Cambria" panose="02040503050406030204" pitchFamily="18" charset="0"/>
              </a:rPr>
              <a:t>Nota: (*) Datos preliminares para 2014 y 2015.</a:t>
            </a:r>
            <a:endParaRPr lang="es-ES_tradnl" altLang="es-PE" sz="1200" dirty="0">
              <a:solidFill>
                <a:srgbClr val="002060"/>
              </a:solidFill>
              <a:latin typeface="Cambria" panose="02040503050406030204" pitchFamily="18" charset="0"/>
            </a:endParaRPr>
          </a:p>
        </p:txBody>
      </p:sp>
      <p:pic>
        <p:nvPicPr>
          <p:cNvPr id="3" name="Picture 2"/>
          <p:cNvPicPr>
            <a:picLocks noChangeAspect="1"/>
          </p:cNvPicPr>
          <p:nvPr/>
        </p:nvPicPr>
        <p:blipFill>
          <a:blip r:embed="rId5"/>
          <a:stretch>
            <a:fillRect/>
          </a:stretch>
        </p:blipFill>
        <p:spPr>
          <a:xfrm>
            <a:off x="6938246" y="2060848"/>
            <a:ext cx="2205754" cy="3002111"/>
          </a:xfrm>
          <a:prstGeom prst="rect">
            <a:avLst/>
          </a:prstGeom>
        </p:spPr>
      </p:pic>
    </p:spTree>
    <p:extLst>
      <p:ext uri="{BB962C8B-B14F-4D97-AF65-F5344CB8AC3E}">
        <p14:creationId xmlns:p14="http://schemas.microsoft.com/office/powerpoint/2010/main" val="7939891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duotone>
              <a:prstClr val="black"/>
              <a:schemeClr val="accent1">
                <a:tint val="45000"/>
                <a:satMod val="400000"/>
              </a:schemeClr>
            </a:duotone>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7293698" y="116632"/>
            <a:ext cx="1008112" cy="1625016"/>
          </a:xfrm>
          <a:prstGeom prst="rect">
            <a:avLst/>
          </a:prstGeom>
        </p:spPr>
      </p:pic>
      <p:grpSp>
        <p:nvGrpSpPr>
          <p:cNvPr id="9" name="Group 8"/>
          <p:cNvGrpSpPr/>
          <p:nvPr/>
        </p:nvGrpSpPr>
        <p:grpSpPr>
          <a:xfrm>
            <a:off x="606527" y="5263709"/>
            <a:ext cx="1018177" cy="1008112"/>
            <a:chOff x="467544" y="4797152"/>
            <a:chExt cx="1018177" cy="1008112"/>
          </a:xfrm>
        </p:grpSpPr>
        <p:sp>
          <p:nvSpPr>
            <p:cNvPr id="5" name="Rectangle 4"/>
            <p:cNvSpPr/>
            <p:nvPr/>
          </p:nvSpPr>
          <p:spPr>
            <a:xfrm>
              <a:off x="467544" y="4797152"/>
              <a:ext cx="648072" cy="648072"/>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7" name="Rectangle 6"/>
            <p:cNvSpPr/>
            <p:nvPr/>
          </p:nvSpPr>
          <p:spPr>
            <a:xfrm>
              <a:off x="837649" y="4949552"/>
              <a:ext cx="648072" cy="648072"/>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8" name="Rectangle 7"/>
            <p:cNvSpPr/>
            <p:nvPr/>
          </p:nvSpPr>
          <p:spPr>
            <a:xfrm>
              <a:off x="619944" y="5157192"/>
              <a:ext cx="648072" cy="648072"/>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grpSp>
      <p:sp>
        <p:nvSpPr>
          <p:cNvPr id="10" name="TextBox 3"/>
          <p:cNvSpPr txBox="1"/>
          <p:nvPr/>
        </p:nvSpPr>
        <p:spPr>
          <a:xfrm>
            <a:off x="395536" y="385500"/>
            <a:ext cx="6696744" cy="523220"/>
          </a:xfrm>
          <a:prstGeom prst="rect">
            <a:avLst/>
          </a:prstGeom>
          <a:solidFill>
            <a:srgbClr val="0070C0"/>
          </a:solidFill>
        </p:spPr>
        <p:txBody>
          <a:bodyPr wrap="square" rtlCol="0">
            <a:spAutoFit/>
          </a:bodyPr>
          <a:lstStyle/>
          <a:p>
            <a:pPr marL="285750" indent="-285750"/>
            <a:r>
              <a:rPr lang="es-ES_tradnl" sz="2800" b="1" dirty="0" smtClean="0">
                <a:solidFill>
                  <a:schemeClr val="bg1"/>
                </a:solidFill>
                <a:latin typeface="Cambria" panose="02040503050406030204" pitchFamily="18" charset="0"/>
              </a:rPr>
              <a:t>Tendencias de la informalidad</a:t>
            </a:r>
            <a:endParaRPr lang="es-ES_tradnl" sz="2800" b="1" dirty="0">
              <a:solidFill>
                <a:schemeClr val="bg1"/>
              </a:solidFill>
              <a:latin typeface="Cambria" panose="02040503050406030204" pitchFamily="18" charset="0"/>
            </a:endParaRPr>
          </a:p>
        </p:txBody>
      </p:sp>
      <p:graphicFrame>
        <p:nvGraphicFramePr>
          <p:cNvPr id="12" name="Table 11"/>
          <p:cNvGraphicFramePr>
            <a:graphicFrameLocks noGrp="1"/>
          </p:cNvGraphicFramePr>
          <p:nvPr>
            <p:extLst>
              <p:ext uri="{D42A27DB-BD31-4B8C-83A1-F6EECF244321}">
                <p14:modId xmlns:p14="http://schemas.microsoft.com/office/powerpoint/2010/main" val="3075275160"/>
              </p:ext>
            </p:extLst>
          </p:nvPr>
        </p:nvGraphicFramePr>
        <p:xfrm>
          <a:off x="179512" y="1485945"/>
          <a:ext cx="5544616" cy="4391416"/>
        </p:xfrm>
        <a:graphic>
          <a:graphicData uri="http://schemas.openxmlformats.org/drawingml/2006/table">
            <a:tbl>
              <a:tblPr firstRow="1" bandRow="1">
                <a:tableStyleId>{5C22544A-7EE6-4342-B048-85BDC9FD1C3A}</a:tableStyleId>
              </a:tblPr>
              <a:tblGrid>
                <a:gridCol w="2887821"/>
                <a:gridCol w="1347650"/>
                <a:gridCol w="1309145"/>
              </a:tblGrid>
              <a:tr h="60057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400" dirty="0">
                        <a:solidFill>
                          <a:schemeClr val="bg1"/>
                        </a:solidFill>
                        <a:latin typeface="Cambria" panose="02040503050406030204" pitchFamily="18" charset="0"/>
                        <a:cs typeface="Arial" panose="020B0604020202020204" pitchFamily="34" charset="0"/>
                      </a:endParaRPr>
                    </a:p>
                  </a:txBody>
                  <a:tcP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s-PE" sz="1400" dirty="0" smtClean="0">
                          <a:solidFill>
                            <a:schemeClr val="bg1"/>
                          </a:solidFill>
                          <a:latin typeface="Cambria" panose="02040503050406030204" pitchFamily="18" charset="0"/>
                          <a:cs typeface="Arial" panose="020B0604020202020204" pitchFamily="34" charset="0"/>
                        </a:rPr>
                        <a:t>Tasa de empleo informal</a:t>
                      </a:r>
                      <a:endParaRPr lang="en-GB" sz="1400" dirty="0">
                        <a:solidFill>
                          <a:schemeClr val="bg1"/>
                        </a:solidFill>
                        <a:latin typeface="Cambria" panose="02040503050406030204" pitchFamily="18" charset="0"/>
                        <a:cs typeface="Arial" panose="020B0604020202020204" pitchFamily="34" charset="0"/>
                      </a:endParaRPr>
                    </a:p>
                  </a:txBody>
                  <a:tcPr>
                    <a:lnL w="12700" cmpd="sng">
                      <a:noFill/>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ctr"/>
                      <a:r>
                        <a:rPr lang="es-PE" sz="1400" dirty="0" smtClean="0">
                          <a:solidFill>
                            <a:schemeClr val="bg1"/>
                          </a:solidFill>
                          <a:latin typeface="Cambria" panose="02040503050406030204" pitchFamily="18" charset="0"/>
                          <a:cs typeface="Arial" panose="020B0604020202020204" pitchFamily="34" charset="0"/>
                        </a:rPr>
                        <a:t>Composición del empleo informal</a:t>
                      </a:r>
                      <a:endParaRPr lang="en-GB" sz="1400" dirty="0">
                        <a:solidFill>
                          <a:schemeClr val="bg1"/>
                        </a:solidFill>
                        <a:latin typeface="Cambria" panose="02040503050406030204" pitchFamily="18" charset="0"/>
                        <a:cs typeface="Arial" panose="020B0604020202020204" pitchFamily="34" charset="0"/>
                      </a:endParaRPr>
                    </a:p>
                  </a:txBody>
                  <a:tcPr>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r>
              <a:tr h="343187">
                <a:tc>
                  <a:txBody>
                    <a:bodyPr/>
                    <a:lstStyle/>
                    <a:p>
                      <a:r>
                        <a:rPr lang="es-PE" sz="1600" dirty="0" smtClean="0">
                          <a:solidFill>
                            <a:srgbClr val="28166F"/>
                          </a:solidFill>
                          <a:latin typeface="Cambria" panose="02040503050406030204" pitchFamily="18" charset="0"/>
                          <a:cs typeface="Arial" panose="020B0604020202020204" pitchFamily="34" charset="0"/>
                        </a:rPr>
                        <a:t>TOTAL</a:t>
                      </a:r>
                      <a:endParaRPr lang="en-GB" sz="1600" dirty="0">
                        <a:solidFill>
                          <a:srgbClr val="28166F"/>
                        </a:solidFill>
                        <a:latin typeface="Cambria" panose="02040503050406030204" pitchFamily="18" charset="0"/>
                        <a:cs typeface="Arial" panose="020B0604020202020204" pitchFamily="34" charset="0"/>
                      </a:endParaRPr>
                    </a:p>
                  </a:txBody>
                  <a:tcPr>
                    <a:lnT w="12700" cap="flat" cmpd="sng" algn="ctr">
                      <a:solidFill>
                        <a:schemeClr val="bg1"/>
                      </a:solidFill>
                      <a:prstDash val="solid"/>
                      <a:round/>
                      <a:headEnd type="none" w="med" len="med"/>
                      <a:tailEnd type="none" w="med" len="med"/>
                    </a:lnT>
                    <a:noFill/>
                  </a:tcPr>
                </a:tc>
                <a:tc>
                  <a:txBody>
                    <a:bodyPr/>
                    <a:lstStyle/>
                    <a:p>
                      <a:pPr algn="ctr" rtl="0" fontAlgn="ctr"/>
                      <a:r>
                        <a:rPr lang="en-GB" sz="1600" b="1" i="0" u="none" strike="noStrike" dirty="0">
                          <a:solidFill>
                            <a:srgbClr val="FF0000"/>
                          </a:solidFill>
                          <a:effectLst/>
                          <a:latin typeface="Cambria" panose="02040503050406030204" pitchFamily="18" charset="0"/>
                          <a:cs typeface="Arial" panose="020B0604020202020204" pitchFamily="34" charset="0"/>
                        </a:rPr>
                        <a:t>46.8 </a:t>
                      </a:r>
                    </a:p>
                  </a:txBody>
                  <a:tcPr marL="9525" marR="9525" marT="9525" marB="0" anchor="ctr">
                    <a:lnT w="12700" cap="flat" cmpd="sng" algn="ctr">
                      <a:solidFill>
                        <a:schemeClr val="bg1"/>
                      </a:solidFill>
                      <a:prstDash val="solid"/>
                      <a:round/>
                      <a:headEnd type="none" w="med" len="med"/>
                      <a:tailEnd type="none" w="med" len="med"/>
                    </a:lnT>
                    <a:noFill/>
                  </a:tcPr>
                </a:tc>
                <a:tc>
                  <a:txBody>
                    <a:bodyPr/>
                    <a:lstStyle/>
                    <a:p>
                      <a:pPr algn="ctr" rtl="0" fontAlgn="ctr"/>
                      <a:r>
                        <a:rPr lang="en-GB" sz="1600" b="1" i="0" u="none" strike="noStrike" dirty="0">
                          <a:solidFill>
                            <a:srgbClr val="FF0000"/>
                          </a:solidFill>
                          <a:effectLst/>
                          <a:latin typeface="Cambria" panose="02040503050406030204" pitchFamily="18" charset="0"/>
                          <a:cs typeface="Arial" panose="020B0604020202020204" pitchFamily="34" charset="0"/>
                        </a:rPr>
                        <a:t>100.0 </a:t>
                      </a:r>
                    </a:p>
                  </a:txBody>
                  <a:tcPr marL="9525" marR="9525" marT="9525" marB="0" anchor="ctr">
                    <a:lnT w="12700" cap="flat" cmpd="sng" algn="ctr">
                      <a:solidFill>
                        <a:schemeClr val="bg1"/>
                      </a:solidFill>
                      <a:prstDash val="solid"/>
                      <a:round/>
                      <a:headEnd type="none" w="med" len="med"/>
                      <a:tailEnd type="none" w="med" len="med"/>
                    </a:lnT>
                    <a:noFill/>
                  </a:tcPr>
                </a:tc>
              </a:tr>
              <a:tr h="324000">
                <a:tc>
                  <a:txBody>
                    <a:bodyPr/>
                    <a:lstStyle/>
                    <a:p>
                      <a:r>
                        <a:rPr lang="es-PE" sz="1600" dirty="0" smtClean="0">
                          <a:solidFill>
                            <a:srgbClr val="28166F"/>
                          </a:solidFill>
                          <a:latin typeface="Cambria" panose="02040503050406030204" pitchFamily="18" charset="0"/>
                          <a:cs typeface="Arial" panose="020B0604020202020204" pitchFamily="34" charset="0"/>
                        </a:rPr>
                        <a:t>Asalariados y empleadores</a:t>
                      </a:r>
                      <a:endParaRPr lang="en-GB" sz="1600" dirty="0">
                        <a:solidFill>
                          <a:srgbClr val="28166F"/>
                        </a:solidFill>
                        <a:latin typeface="Cambria" panose="02040503050406030204" pitchFamily="18" charset="0"/>
                        <a:cs typeface="Arial" panose="020B0604020202020204" pitchFamily="34" charset="0"/>
                      </a:endParaRPr>
                    </a:p>
                  </a:txBody>
                  <a:tcPr>
                    <a:noFill/>
                  </a:tcPr>
                </a:tc>
                <a:tc>
                  <a:txBody>
                    <a:bodyPr/>
                    <a:lstStyle/>
                    <a:p>
                      <a:pPr algn="ctr" rtl="0" fontAlgn="ctr"/>
                      <a:r>
                        <a:rPr lang="en-GB" sz="1600" b="1" i="0" u="none" strike="noStrike" dirty="0">
                          <a:solidFill>
                            <a:schemeClr val="accent5">
                              <a:lumMod val="75000"/>
                            </a:schemeClr>
                          </a:solidFill>
                          <a:effectLst/>
                          <a:latin typeface="Cambria" panose="02040503050406030204" pitchFamily="18" charset="0"/>
                          <a:cs typeface="Arial" panose="020B0604020202020204" pitchFamily="34" charset="0"/>
                        </a:rPr>
                        <a:t>33.7 </a:t>
                      </a:r>
                    </a:p>
                  </a:txBody>
                  <a:tcPr marL="9525" marR="9525" marT="9525" marB="0" anchor="ctr">
                    <a:noFill/>
                  </a:tcPr>
                </a:tc>
                <a:tc>
                  <a:txBody>
                    <a:bodyPr/>
                    <a:lstStyle/>
                    <a:p>
                      <a:pPr algn="ctr" rtl="0" fontAlgn="ctr"/>
                      <a:r>
                        <a:rPr lang="en-GB" sz="1600" b="1" i="0" u="none" strike="noStrike" dirty="0">
                          <a:solidFill>
                            <a:schemeClr val="accent5">
                              <a:lumMod val="75000"/>
                            </a:schemeClr>
                          </a:solidFill>
                          <a:effectLst/>
                          <a:latin typeface="Cambria" panose="02040503050406030204" pitchFamily="18" charset="0"/>
                          <a:cs typeface="Arial" panose="020B0604020202020204" pitchFamily="34" charset="0"/>
                        </a:rPr>
                        <a:t>52.7 </a:t>
                      </a:r>
                    </a:p>
                  </a:txBody>
                  <a:tcPr marL="9525" marR="9525" marT="9525" marB="0" anchor="ctr">
                    <a:noFill/>
                  </a:tcPr>
                </a:tc>
              </a:tr>
              <a:tr h="343187">
                <a:tc>
                  <a:txBody>
                    <a:bodyPr/>
                    <a:lstStyle/>
                    <a:p>
                      <a:r>
                        <a:rPr lang="es-PE" sz="1600" dirty="0" smtClean="0">
                          <a:solidFill>
                            <a:srgbClr val="28166F"/>
                          </a:solidFill>
                          <a:latin typeface="Cambria" panose="02040503050406030204" pitchFamily="18" charset="0"/>
                          <a:cs typeface="Arial" panose="020B0604020202020204" pitchFamily="34" charset="0"/>
                        </a:rPr>
                        <a:t>En sector público</a:t>
                      </a:r>
                      <a:endParaRPr lang="en-GB" sz="1600" dirty="0">
                        <a:solidFill>
                          <a:srgbClr val="28166F"/>
                        </a:solidFill>
                        <a:latin typeface="Cambria" panose="02040503050406030204" pitchFamily="18" charset="0"/>
                        <a:cs typeface="Arial" panose="020B0604020202020204" pitchFamily="34" charset="0"/>
                      </a:endParaRPr>
                    </a:p>
                  </a:txBody>
                  <a:tcPr>
                    <a:noFill/>
                  </a:tcPr>
                </a:tc>
                <a:tc>
                  <a:txBody>
                    <a:bodyPr/>
                    <a:lstStyle/>
                    <a:p>
                      <a:pPr algn="ctr" rtl="0" fontAlgn="b"/>
                      <a:r>
                        <a:rPr lang="en-GB" sz="1600" b="0" i="0" u="none" strike="noStrike" dirty="0">
                          <a:solidFill>
                            <a:srgbClr val="28166F"/>
                          </a:solidFill>
                          <a:effectLst/>
                          <a:latin typeface="Cambria" panose="02040503050406030204" pitchFamily="18" charset="0"/>
                          <a:cs typeface="Arial" panose="020B0604020202020204" pitchFamily="34" charset="0"/>
                        </a:rPr>
                        <a:t>15.9 </a:t>
                      </a:r>
                    </a:p>
                  </a:txBody>
                  <a:tcPr marL="9525" marR="9525" marT="9525" marB="0" anchor="b">
                    <a:noFill/>
                  </a:tcPr>
                </a:tc>
                <a:tc>
                  <a:txBody>
                    <a:bodyPr/>
                    <a:lstStyle/>
                    <a:p>
                      <a:pPr algn="ctr" rtl="0" fontAlgn="ctr"/>
                      <a:r>
                        <a:rPr lang="en-GB" sz="1600" b="0" i="0" u="none" strike="noStrike" dirty="0">
                          <a:solidFill>
                            <a:srgbClr val="28166F"/>
                          </a:solidFill>
                          <a:effectLst/>
                          <a:latin typeface="Cambria" panose="02040503050406030204" pitchFamily="18" charset="0"/>
                          <a:cs typeface="Arial" panose="020B0604020202020204" pitchFamily="34" charset="0"/>
                        </a:rPr>
                        <a:t>4.3 </a:t>
                      </a:r>
                    </a:p>
                  </a:txBody>
                  <a:tcPr marL="9525" marR="9525" marT="9525" marB="0" anchor="ctr">
                    <a:noFill/>
                  </a:tcPr>
                </a:tc>
              </a:tr>
              <a:tr h="343187">
                <a:tc>
                  <a:txBody>
                    <a:bodyPr/>
                    <a:lstStyle/>
                    <a:p>
                      <a:r>
                        <a:rPr lang="es-PE" sz="1600" dirty="0" smtClean="0">
                          <a:solidFill>
                            <a:srgbClr val="28166F"/>
                          </a:solidFill>
                          <a:latin typeface="Cambria" panose="02040503050406030204" pitchFamily="18" charset="0"/>
                          <a:cs typeface="Arial" panose="020B0604020202020204" pitchFamily="34" charset="0"/>
                        </a:rPr>
                        <a:t>En sector privado</a:t>
                      </a:r>
                      <a:endParaRPr lang="en-GB" sz="1600" dirty="0">
                        <a:solidFill>
                          <a:srgbClr val="28166F"/>
                        </a:solidFill>
                        <a:latin typeface="Cambria" panose="02040503050406030204" pitchFamily="18" charset="0"/>
                        <a:cs typeface="Arial" panose="020B0604020202020204" pitchFamily="34" charset="0"/>
                      </a:endParaRPr>
                    </a:p>
                  </a:txBody>
                  <a:tcPr>
                    <a:noFill/>
                  </a:tcPr>
                </a:tc>
                <a:tc>
                  <a:txBody>
                    <a:bodyPr/>
                    <a:lstStyle/>
                    <a:p>
                      <a:pPr algn="ctr" rtl="0" fontAlgn="b"/>
                      <a:r>
                        <a:rPr lang="en-GB" sz="1600" b="0" i="0" u="none" strike="noStrike" dirty="0">
                          <a:solidFill>
                            <a:srgbClr val="28166F"/>
                          </a:solidFill>
                          <a:effectLst/>
                          <a:latin typeface="Cambria" panose="02040503050406030204" pitchFamily="18" charset="0"/>
                          <a:cs typeface="Arial" panose="020B0604020202020204" pitchFamily="34" charset="0"/>
                        </a:rPr>
                        <a:t>32.9 </a:t>
                      </a:r>
                    </a:p>
                  </a:txBody>
                  <a:tcPr marL="9525" marR="9525" marT="9525" marB="0" anchor="b">
                    <a:noFill/>
                  </a:tcPr>
                </a:tc>
                <a:tc>
                  <a:txBody>
                    <a:bodyPr/>
                    <a:lstStyle/>
                    <a:p>
                      <a:pPr algn="ctr" rtl="0" fontAlgn="ctr"/>
                      <a:r>
                        <a:rPr lang="en-GB" sz="1600" b="0" i="0" u="none" strike="noStrike" dirty="0">
                          <a:solidFill>
                            <a:srgbClr val="28166F"/>
                          </a:solidFill>
                          <a:effectLst/>
                          <a:latin typeface="Cambria" panose="02040503050406030204" pitchFamily="18" charset="0"/>
                          <a:cs typeface="Arial" panose="020B0604020202020204" pitchFamily="34" charset="0"/>
                        </a:rPr>
                        <a:t>38.1 </a:t>
                      </a:r>
                    </a:p>
                  </a:txBody>
                  <a:tcPr marL="9525" marR="9525" marT="9525" marB="0" anchor="ctr">
                    <a:noFill/>
                  </a:tcPr>
                </a:tc>
              </a:tr>
              <a:tr h="343187">
                <a:tc>
                  <a:txBody>
                    <a:bodyPr/>
                    <a:lstStyle/>
                    <a:p>
                      <a:pPr lvl="1"/>
                      <a:r>
                        <a:rPr lang="es-PE" sz="1600" dirty="0" smtClean="0">
                          <a:solidFill>
                            <a:srgbClr val="28166F"/>
                          </a:solidFill>
                          <a:latin typeface="Cambria" panose="02040503050406030204" pitchFamily="18" charset="0"/>
                          <a:cs typeface="Arial" panose="020B0604020202020204" pitchFamily="34" charset="0"/>
                        </a:rPr>
                        <a:t>1 a 10 trabajadores</a:t>
                      </a:r>
                      <a:endParaRPr lang="en-GB" sz="1600" dirty="0">
                        <a:solidFill>
                          <a:srgbClr val="28166F"/>
                        </a:solidFill>
                        <a:latin typeface="Cambria" panose="02040503050406030204" pitchFamily="18" charset="0"/>
                        <a:cs typeface="Arial" panose="020B0604020202020204" pitchFamily="34" charset="0"/>
                      </a:endParaRPr>
                    </a:p>
                  </a:txBody>
                  <a:tcPr>
                    <a:solidFill>
                      <a:srgbClr val="FFE269"/>
                    </a:solidFill>
                  </a:tcPr>
                </a:tc>
                <a:tc>
                  <a:txBody>
                    <a:bodyPr/>
                    <a:lstStyle/>
                    <a:p>
                      <a:pPr algn="ctr" rtl="0" fontAlgn="b"/>
                      <a:r>
                        <a:rPr lang="en-GB" sz="1600" b="0" i="0" u="none" strike="noStrike" dirty="0">
                          <a:solidFill>
                            <a:srgbClr val="28166F"/>
                          </a:solidFill>
                          <a:effectLst/>
                          <a:latin typeface="Cambria" panose="02040503050406030204" pitchFamily="18" charset="0"/>
                          <a:cs typeface="Arial" panose="020B0604020202020204" pitchFamily="34" charset="0"/>
                        </a:rPr>
                        <a:t>58.6 </a:t>
                      </a:r>
                    </a:p>
                  </a:txBody>
                  <a:tcPr marL="9525" marR="9525" marT="9525" marB="0" anchor="b">
                    <a:solidFill>
                      <a:srgbClr val="FFE269"/>
                    </a:solidFill>
                  </a:tcPr>
                </a:tc>
                <a:tc>
                  <a:txBody>
                    <a:bodyPr/>
                    <a:lstStyle/>
                    <a:p>
                      <a:pPr algn="ctr" rtl="0" fontAlgn="ctr"/>
                      <a:r>
                        <a:rPr lang="en-GB" sz="1600" b="0" i="0" u="none" strike="noStrike" dirty="0">
                          <a:solidFill>
                            <a:srgbClr val="28166F"/>
                          </a:solidFill>
                          <a:effectLst/>
                          <a:latin typeface="Cambria" panose="02040503050406030204" pitchFamily="18" charset="0"/>
                          <a:cs typeface="Arial" panose="020B0604020202020204" pitchFamily="34" charset="0"/>
                        </a:rPr>
                        <a:t>27.8 </a:t>
                      </a:r>
                    </a:p>
                  </a:txBody>
                  <a:tcPr marL="9525" marR="9525" marT="9525" marB="0" anchor="ctr">
                    <a:solidFill>
                      <a:srgbClr val="FFE269"/>
                    </a:solidFill>
                  </a:tcPr>
                </a:tc>
              </a:tr>
              <a:tr h="343187">
                <a:tc>
                  <a:txBody>
                    <a:bodyPr/>
                    <a:lstStyle/>
                    <a:p>
                      <a:pPr lvl="1"/>
                      <a:r>
                        <a:rPr lang="es-PE" sz="1600" dirty="0" smtClean="0">
                          <a:solidFill>
                            <a:srgbClr val="28166F"/>
                          </a:solidFill>
                          <a:latin typeface="Cambria" panose="02040503050406030204" pitchFamily="18" charset="0"/>
                          <a:cs typeface="Arial" panose="020B0604020202020204" pitchFamily="34" charset="0"/>
                        </a:rPr>
                        <a:t>Más de 10 trabajadores</a:t>
                      </a:r>
                      <a:endParaRPr lang="en-GB" sz="1600" dirty="0">
                        <a:solidFill>
                          <a:srgbClr val="28166F"/>
                        </a:solidFill>
                        <a:latin typeface="Cambria" panose="02040503050406030204" pitchFamily="18" charset="0"/>
                        <a:cs typeface="Arial" panose="020B0604020202020204" pitchFamily="34" charset="0"/>
                      </a:endParaRPr>
                    </a:p>
                  </a:txBody>
                  <a:tcPr>
                    <a:noFill/>
                  </a:tcPr>
                </a:tc>
                <a:tc>
                  <a:txBody>
                    <a:bodyPr/>
                    <a:lstStyle/>
                    <a:p>
                      <a:pPr algn="ctr" rtl="0" fontAlgn="b"/>
                      <a:r>
                        <a:rPr lang="en-GB" sz="1600" b="0" i="0" u="none" strike="noStrike" dirty="0">
                          <a:solidFill>
                            <a:srgbClr val="28166F"/>
                          </a:solidFill>
                          <a:effectLst/>
                          <a:latin typeface="Cambria" panose="02040503050406030204" pitchFamily="18" charset="0"/>
                          <a:cs typeface="Arial" panose="020B0604020202020204" pitchFamily="34" charset="0"/>
                        </a:rPr>
                        <a:t>14.4 </a:t>
                      </a:r>
                    </a:p>
                  </a:txBody>
                  <a:tcPr marL="9525" marR="9525" marT="9525" marB="0" anchor="b">
                    <a:noFill/>
                  </a:tcPr>
                </a:tc>
                <a:tc>
                  <a:txBody>
                    <a:bodyPr/>
                    <a:lstStyle/>
                    <a:p>
                      <a:pPr algn="ctr" rtl="0" fontAlgn="ctr"/>
                      <a:r>
                        <a:rPr lang="en-GB" sz="1600" b="0" i="0" u="none" strike="noStrike" dirty="0">
                          <a:solidFill>
                            <a:srgbClr val="28166F"/>
                          </a:solidFill>
                          <a:effectLst/>
                          <a:latin typeface="Cambria" panose="02040503050406030204" pitchFamily="18" charset="0"/>
                          <a:cs typeface="Arial" panose="020B0604020202020204" pitchFamily="34" charset="0"/>
                        </a:rPr>
                        <a:t>9.4 </a:t>
                      </a:r>
                    </a:p>
                  </a:txBody>
                  <a:tcPr marL="9525" marR="9525" marT="9525" marB="0" anchor="ctr">
                    <a:noFill/>
                  </a:tcPr>
                </a:tc>
              </a:tr>
              <a:tr h="34318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PE" sz="1600" dirty="0" smtClean="0">
                          <a:solidFill>
                            <a:srgbClr val="28166F"/>
                          </a:solidFill>
                          <a:latin typeface="Cambria" panose="02040503050406030204" pitchFamily="18" charset="0"/>
                          <a:cs typeface="Arial" panose="020B0604020202020204" pitchFamily="34" charset="0"/>
                        </a:rPr>
                        <a:t>En hogares</a:t>
                      </a:r>
                      <a:endParaRPr lang="en-GB" sz="1600" dirty="0">
                        <a:solidFill>
                          <a:srgbClr val="28166F"/>
                        </a:solidFill>
                        <a:latin typeface="Cambria" panose="02040503050406030204" pitchFamily="18" charset="0"/>
                        <a:cs typeface="Arial" panose="020B0604020202020204" pitchFamily="34" charset="0"/>
                      </a:endParaRPr>
                    </a:p>
                  </a:txBody>
                  <a:tcPr>
                    <a:solidFill>
                      <a:srgbClr val="FFE269"/>
                    </a:solidFill>
                  </a:tcPr>
                </a:tc>
                <a:tc>
                  <a:txBody>
                    <a:bodyPr/>
                    <a:lstStyle/>
                    <a:p>
                      <a:pPr algn="ctr" rtl="0" fontAlgn="b"/>
                      <a:r>
                        <a:rPr lang="en-GB" sz="1600" b="1" i="0" u="none" strike="noStrike" dirty="0">
                          <a:solidFill>
                            <a:schemeClr val="accent5">
                              <a:lumMod val="75000"/>
                            </a:schemeClr>
                          </a:solidFill>
                          <a:effectLst/>
                          <a:latin typeface="Cambria" panose="02040503050406030204" pitchFamily="18" charset="0"/>
                          <a:cs typeface="Arial" panose="020B0604020202020204" pitchFamily="34" charset="0"/>
                        </a:rPr>
                        <a:t>77.5 </a:t>
                      </a:r>
                    </a:p>
                  </a:txBody>
                  <a:tcPr marL="9525" marR="9525" marT="9525" marB="0" anchor="b">
                    <a:solidFill>
                      <a:srgbClr val="FFE269"/>
                    </a:solidFill>
                  </a:tcPr>
                </a:tc>
                <a:tc>
                  <a:txBody>
                    <a:bodyPr/>
                    <a:lstStyle/>
                    <a:p>
                      <a:pPr algn="ctr" rtl="0" fontAlgn="ctr"/>
                      <a:r>
                        <a:rPr lang="en-GB" sz="1600" b="1" i="0" u="none" strike="noStrike" dirty="0">
                          <a:solidFill>
                            <a:schemeClr val="accent5">
                              <a:lumMod val="75000"/>
                            </a:schemeClr>
                          </a:solidFill>
                          <a:effectLst/>
                          <a:latin typeface="Cambria" panose="02040503050406030204" pitchFamily="18" charset="0"/>
                          <a:cs typeface="Arial" panose="020B0604020202020204" pitchFamily="34" charset="0"/>
                        </a:rPr>
                        <a:t>10.3 </a:t>
                      </a:r>
                    </a:p>
                  </a:txBody>
                  <a:tcPr marL="9525" marR="9525" marT="9525" marB="0" anchor="ctr">
                    <a:solidFill>
                      <a:srgbClr val="FFE269"/>
                    </a:solidFill>
                  </a:tcPr>
                </a:tc>
              </a:tr>
              <a:tr h="343187">
                <a:tc>
                  <a:txBody>
                    <a:bodyPr/>
                    <a:lstStyle/>
                    <a:p>
                      <a:r>
                        <a:rPr lang="es-PE" sz="1600" dirty="0" smtClean="0">
                          <a:solidFill>
                            <a:srgbClr val="28166F"/>
                          </a:solidFill>
                          <a:latin typeface="Cambria" panose="02040503050406030204" pitchFamily="18" charset="0"/>
                          <a:cs typeface="Arial" panose="020B0604020202020204" pitchFamily="34" charset="0"/>
                        </a:rPr>
                        <a:t>Cuenta propia</a:t>
                      </a:r>
                      <a:endParaRPr lang="en-GB" sz="1600" dirty="0">
                        <a:solidFill>
                          <a:srgbClr val="28166F"/>
                        </a:solidFill>
                        <a:latin typeface="Cambria" panose="02040503050406030204" pitchFamily="18" charset="0"/>
                        <a:cs typeface="Arial" panose="020B0604020202020204" pitchFamily="34" charset="0"/>
                      </a:endParaRPr>
                    </a:p>
                  </a:txBody>
                  <a:tcPr>
                    <a:solidFill>
                      <a:srgbClr val="FFE269"/>
                    </a:solidFill>
                  </a:tcPr>
                </a:tc>
                <a:tc>
                  <a:txBody>
                    <a:bodyPr/>
                    <a:lstStyle/>
                    <a:p>
                      <a:pPr algn="ctr" rtl="0" fontAlgn="b"/>
                      <a:r>
                        <a:rPr lang="en-GB" sz="1600" b="1" i="0" u="none" strike="noStrike" dirty="0">
                          <a:solidFill>
                            <a:schemeClr val="accent5">
                              <a:lumMod val="75000"/>
                            </a:schemeClr>
                          </a:solidFill>
                          <a:effectLst/>
                          <a:latin typeface="Cambria" panose="02040503050406030204" pitchFamily="18" charset="0"/>
                          <a:cs typeface="Arial" panose="020B0604020202020204" pitchFamily="34" charset="0"/>
                        </a:rPr>
                        <a:t>82.3 </a:t>
                      </a:r>
                    </a:p>
                  </a:txBody>
                  <a:tcPr marL="9525" marR="9525" marT="9525" marB="0" anchor="b">
                    <a:solidFill>
                      <a:srgbClr val="FFE269"/>
                    </a:solidFill>
                  </a:tcPr>
                </a:tc>
                <a:tc>
                  <a:txBody>
                    <a:bodyPr/>
                    <a:lstStyle/>
                    <a:p>
                      <a:pPr algn="ctr" rtl="0" fontAlgn="ctr"/>
                      <a:r>
                        <a:rPr lang="en-GB" sz="1600" b="1" i="0" u="none" strike="noStrike" dirty="0">
                          <a:solidFill>
                            <a:schemeClr val="accent5">
                              <a:lumMod val="75000"/>
                            </a:schemeClr>
                          </a:solidFill>
                          <a:effectLst/>
                          <a:latin typeface="Cambria" panose="02040503050406030204" pitchFamily="18" charset="0"/>
                          <a:cs typeface="Arial" panose="020B0604020202020204" pitchFamily="34" charset="0"/>
                        </a:rPr>
                        <a:t>40.9 </a:t>
                      </a:r>
                    </a:p>
                  </a:txBody>
                  <a:tcPr marL="9525" marR="9525" marT="9525" marB="0" anchor="ctr">
                    <a:solidFill>
                      <a:srgbClr val="FFE269"/>
                    </a:solidFill>
                  </a:tcPr>
                </a:tc>
              </a:tr>
              <a:tr h="343187">
                <a:tc>
                  <a:txBody>
                    <a:bodyPr/>
                    <a:lstStyle/>
                    <a:p>
                      <a:r>
                        <a:rPr lang="es-PE" sz="1600" dirty="0" smtClean="0">
                          <a:solidFill>
                            <a:srgbClr val="28166F"/>
                          </a:solidFill>
                          <a:latin typeface="Cambria" panose="02040503050406030204" pitchFamily="18" charset="0"/>
                          <a:cs typeface="Arial" panose="020B0604020202020204" pitchFamily="34" charset="0"/>
                        </a:rPr>
                        <a:t>Trabajadores familiares auxiliares</a:t>
                      </a:r>
                      <a:endParaRPr lang="en-GB" sz="1600" dirty="0">
                        <a:solidFill>
                          <a:srgbClr val="28166F"/>
                        </a:solidFill>
                        <a:latin typeface="Cambria" panose="02040503050406030204" pitchFamily="18" charset="0"/>
                        <a:cs typeface="Arial" panose="020B0604020202020204" pitchFamily="34" charset="0"/>
                      </a:endParaRPr>
                    </a:p>
                  </a:txBody>
                  <a:tcPr>
                    <a:noFill/>
                  </a:tcPr>
                </a:tc>
                <a:tc>
                  <a:txBody>
                    <a:bodyPr/>
                    <a:lstStyle/>
                    <a:p>
                      <a:pPr algn="ctr" rtl="0" fontAlgn="b"/>
                      <a:r>
                        <a:rPr lang="en-GB" sz="1600" b="1" i="0" u="none" strike="noStrike" dirty="0">
                          <a:solidFill>
                            <a:schemeClr val="accent5">
                              <a:lumMod val="75000"/>
                            </a:schemeClr>
                          </a:solidFill>
                          <a:effectLst/>
                          <a:latin typeface="Cambria" panose="02040503050406030204" pitchFamily="18" charset="0"/>
                          <a:cs typeface="Arial" panose="020B0604020202020204" pitchFamily="34" charset="0"/>
                        </a:rPr>
                        <a:t>100.0 </a:t>
                      </a:r>
                    </a:p>
                  </a:txBody>
                  <a:tcPr marL="9525" marR="9525" marT="9525" marB="0" anchor="b">
                    <a:noFill/>
                  </a:tcPr>
                </a:tc>
                <a:tc>
                  <a:txBody>
                    <a:bodyPr/>
                    <a:lstStyle/>
                    <a:p>
                      <a:pPr algn="ctr" rtl="0" fontAlgn="ctr"/>
                      <a:r>
                        <a:rPr lang="en-GB" sz="1600" b="1" i="0" u="none" strike="noStrike" dirty="0">
                          <a:solidFill>
                            <a:schemeClr val="accent5">
                              <a:lumMod val="75000"/>
                            </a:schemeClr>
                          </a:solidFill>
                          <a:effectLst/>
                          <a:latin typeface="Cambria" panose="02040503050406030204" pitchFamily="18" charset="0"/>
                          <a:cs typeface="Arial" panose="020B0604020202020204" pitchFamily="34" charset="0"/>
                        </a:rPr>
                        <a:t>5.3 </a:t>
                      </a:r>
                    </a:p>
                  </a:txBody>
                  <a:tcPr marL="9525" marR="9525" marT="9525" marB="0" anchor="ctr">
                    <a:noFill/>
                  </a:tcPr>
                </a:tc>
              </a:tr>
              <a:tr h="343187">
                <a:tc>
                  <a:txBody>
                    <a:bodyPr/>
                    <a:lstStyle/>
                    <a:p>
                      <a:r>
                        <a:rPr lang="es-PE" sz="1600" dirty="0" smtClean="0">
                          <a:solidFill>
                            <a:srgbClr val="28166F"/>
                          </a:solidFill>
                          <a:latin typeface="Cambria" panose="02040503050406030204" pitchFamily="18" charset="0"/>
                          <a:cs typeface="Arial" panose="020B0604020202020204" pitchFamily="34" charset="0"/>
                        </a:rPr>
                        <a:t>Otros</a:t>
                      </a:r>
                      <a:endParaRPr lang="en-GB" sz="1600" dirty="0">
                        <a:solidFill>
                          <a:srgbClr val="28166F"/>
                        </a:solidFill>
                        <a:latin typeface="Cambria" panose="02040503050406030204" pitchFamily="18" charset="0"/>
                        <a:cs typeface="Arial" panose="020B0604020202020204" pitchFamily="34" charset="0"/>
                      </a:endParaRPr>
                    </a:p>
                  </a:txBody>
                  <a:tcPr>
                    <a:lnB w="12700" cap="flat" cmpd="sng" algn="ctr">
                      <a:solidFill>
                        <a:srgbClr val="28166F"/>
                      </a:solidFill>
                      <a:prstDash val="solid"/>
                      <a:round/>
                      <a:headEnd type="none" w="med" len="med"/>
                      <a:tailEnd type="none" w="med" len="med"/>
                    </a:lnB>
                    <a:noFill/>
                  </a:tcPr>
                </a:tc>
                <a:tc>
                  <a:txBody>
                    <a:bodyPr/>
                    <a:lstStyle/>
                    <a:p>
                      <a:pPr algn="ctr" rtl="0" fontAlgn="b"/>
                      <a:r>
                        <a:rPr lang="en-GB" sz="1600" b="0" i="0" u="none" strike="noStrike" dirty="0">
                          <a:solidFill>
                            <a:srgbClr val="28166F"/>
                          </a:solidFill>
                          <a:effectLst/>
                          <a:latin typeface="Cambria" panose="02040503050406030204" pitchFamily="18" charset="0"/>
                          <a:cs typeface="Arial" panose="020B0604020202020204" pitchFamily="34" charset="0"/>
                        </a:rPr>
                        <a:t>96.7 </a:t>
                      </a:r>
                    </a:p>
                  </a:txBody>
                  <a:tcPr marL="9525" marR="9525" marT="9525" marB="0" anchor="b">
                    <a:lnB w="12700" cap="flat" cmpd="sng" algn="ctr">
                      <a:solidFill>
                        <a:srgbClr val="28166F"/>
                      </a:solidFill>
                      <a:prstDash val="solid"/>
                      <a:round/>
                      <a:headEnd type="none" w="med" len="med"/>
                      <a:tailEnd type="none" w="med" len="med"/>
                    </a:lnB>
                    <a:noFill/>
                  </a:tcPr>
                </a:tc>
                <a:tc>
                  <a:txBody>
                    <a:bodyPr/>
                    <a:lstStyle/>
                    <a:p>
                      <a:pPr algn="ctr" rtl="0" fontAlgn="ctr"/>
                      <a:r>
                        <a:rPr lang="en-GB" sz="1600" b="0" i="0" u="none" strike="noStrike" dirty="0">
                          <a:solidFill>
                            <a:srgbClr val="28166F"/>
                          </a:solidFill>
                          <a:effectLst/>
                          <a:latin typeface="Cambria" panose="02040503050406030204" pitchFamily="18" charset="0"/>
                          <a:cs typeface="Arial" panose="020B0604020202020204" pitchFamily="34" charset="0"/>
                        </a:rPr>
                        <a:t>0.0 </a:t>
                      </a:r>
                    </a:p>
                  </a:txBody>
                  <a:tcPr marL="9525" marR="9525" marT="9525" marB="0" anchor="ctr">
                    <a:lnB w="12700" cap="flat" cmpd="sng" algn="ctr">
                      <a:solidFill>
                        <a:srgbClr val="28166F"/>
                      </a:solidFill>
                      <a:prstDash val="solid"/>
                      <a:round/>
                      <a:headEnd type="none" w="med" len="med"/>
                      <a:tailEnd type="none" w="med" len="med"/>
                    </a:lnB>
                    <a:noFill/>
                  </a:tcPr>
                </a:tc>
              </a:tr>
            </a:tbl>
          </a:graphicData>
        </a:graphic>
      </p:graphicFrame>
      <p:sp>
        <p:nvSpPr>
          <p:cNvPr id="16" name="CuadroTexto 7"/>
          <p:cNvSpPr txBox="1"/>
          <p:nvPr/>
        </p:nvSpPr>
        <p:spPr>
          <a:xfrm>
            <a:off x="5825574" y="1989995"/>
            <a:ext cx="3166025" cy="4247317"/>
          </a:xfrm>
          <a:prstGeom prst="rect">
            <a:avLst/>
          </a:prstGeom>
          <a:solidFill>
            <a:schemeClr val="bg1"/>
          </a:solidFill>
        </p:spPr>
        <p:txBody>
          <a:bodyPr wrap="square" rtlCol="0">
            <a:spAutoFit/>
          </a:bodyPr>
          <a:lstStyle/>
          <a:p>
            <a:pPr marL="342900" indent="-342900">
              <a:buFont typeface="Arial"/>
              <a:buChar char="•"/>
            </a:pPr>
            <a:r>
              <a:rPr lang="es-ES" dirty="0" smtClean="0">
                <a:solidFill>
                  <a:schemeClr val="tx2"/>
                </a:solidFill>
                <a:latin typeface="Cambria" panose="02040503050406030204" pitchFamily="18" charset="0"/>
              </a:rPr>
              <a:t>Magnitudes</a:t>
            </a:r>
          </a:p>
          <a:p>
            <a:pPr marL="800100" lvl="1" indent="-342900">
              <a:buFont typeface="Arial"/>
              <a:buChar char="•"/>
            </a:pPr>
            <a:r>
              <a:rPr lang="es-ES" dirty="0" smtClean="0">
                <a:solidFill>
                  <a:schemeClr val="tx2"/>
                </a:solidFill>
                <a:latin typeface="Cambria" panose="02040503050406030204" pitchFamily="18" charset="0"/>
              </a:rPr>
              <a:t>Empleo informal: </a:t>
            </a:r>
            <a:r>
              <a:rPr lang="es-ES" b="1" dirty="0" smtClean="0">
                <a:solidFill>
                  <a:schemeClr val="tx2"/>
                </a:solidFill>
                <a:latin typeface="Cambria" panose="02040503050406030204" pitchFamily="18" charset="0"/>
              </a:rPr>
              <a:t>46.8%</a:t>
            </a:r>
          </a:p>
          <a:p>
            <a:pPr marL="800100" lvl="1" indent="-342900">
              <a:buFont typeface="Arial"/>
              <a:buChar char="•"/>
            </a:pPr>
            <a:r>
              <a:rPr lang="es-ES" dirty="0" smtClean="0">
                <a:solidFill>
                  <a:schemeClr val="tx2"/>
                </a:solidFill>
                <a:latin typeface="Cambria" panose="02040503050406030204" pitchFamily="18" charset="0"/>
              </a:rPr>
              <a:t>Empleo </a:t>
            </a:r>
            <a:r>
              <a:rPr lang="es-ES" dirty="0">
                <a:solidFill>
                  <a:schemeClr val="tx2"/>
                </a:solidFill>
                <a:latin typeface="Cambria" panose="02040503050406030204" pitchFamily="18" charset="0"/>
              </a:rPr>
              <a:t>asalariado </a:t>
            </a:r>
            <a:r>
              <a:rPr lang="es-ES" dirty="0" smtClean="0">
                <a:solidFill>
                  <a:schemeClr val="tx2"/>
                </a:solidFill>
                <a:latin typeface="Cambria" panose="02040503050406030204" pitchFamily="18" charset="0"/>
              </a:rPr>
              <a:t>informal: </a:t>
            </a:r>
            <a:r>
              <a:rPr lang="es-ES" b="1" dirty="0" smtClean="0">
                <a:solidFill>
                  <a:schemeClr val="tx2"/>
                </a:solidFill>
                <a:latin typeface="Cambria" panose="02040503050406030204" pitchFamily="18" charset="0"/>
              </a:rPr>
              <a:t>32.9</a:t>
            </a:r>
            <a:r>
              <a:rPr lang="es-ES" b="1" dirty="0">
                <a:solidFill>
                  <a:schemeClr val="tx2"/>
                </a:solidFill>
                <a:latin typeface="Cambria" panose="02040503050406030204" pitchFamily="18" charset="0"/>
              </a:rPr>
              <a:t>%</a:t>
            </a:r>
          </a:p>
          <a:p>
            <a:pPr marL="342900" indent="-342900">
              <a:buFont typeface="Arial"/>
              <a:buChar char="•"/>
            </a:pPr>
            <a:endParaRPr lang="es-ES" dirty="0" smtClean="0">
              <a:solidFill>
                <a:schemeClr val="tx2"/>
              </a:solidFill>
              <a:latin typeface="Cambria" panose="02040503050406030204" pitchFamily="18" charset="0"/>
            </a:endParaRPr>
          </a:p>
          <a:p>
            <a:pPr marL="342900" indent="-342900">
              <a:buFont typeface="Arial"/>
              <a:buChar char="•"/>
            </a:pPr>
            <a:r>
              <a:rPr lang="es-ES" dirty="0" smtClean="0">
                <a:solidFill>
                  <a:schemeClr val="tx2"/>
                </a:solidFill>
                <a:latin typeface="Cambria" panose="02040503050406030204" pitchFamily="18" charset="0"/>
              </a:rPr>
              <a:t>Heterogeneidad:</a:t>
            </a:r>
          </a:p>
          <a:p>
            <a:pPr marL="800100" lvl="1" indent="-342900">
              <a:buFont typeface="Arial"/>
              <a:buChar char="•"/>
            </a:pPr>
            <a:r>
              <a:rPr lang="es-ES" dirty="0" smtClean="0">
                <a:solidFill>
                  <a:schemeClr val="tx2"/>
                </a:solidFill>
                <a:latin typeface="Cambria" panose="02040503050406030204" pitchFamily="18" charset="0"/>
              </a:rPr>
              <a:t>Cuentapropistas +</a:t>
            </a:r>
            <a:r>
              <a:rPr lang="es-ES" dirty="0">
                <a:solidFill>
                  <a:schemeClr val="tx2"/>
                </a:solidFill>
                <a:latin typeface="Cambria" panose="02040503050406030204" pitchFamily="18" charset="0"/>
              </a:rPr>
              <a:t> </a:t>
            </a:r>
            <a:r>
              <a:rPr lang="es-ES" dirty="0" smtClean="0">
                <a:solidFill>
                  <a:schemeClr val="tx2"/>
                </a:solidFill>
                <a:latin typeface="Cambria" panose="02040503050406030204" pitchFamily="18" charset="0"/>
              </a:rPr>
              <a:t>Trabajadores en servicio doméstico + Trabajadores en micro y pequeñas empresas</a:t>
            </a:r>
          </a:p>
          <a:p>
            <a:pPr marL="800100" lvl="1" indent="-342900">
              <a:buFont typeface="Arial"/>
              <a:buChar char="•"/>
            </a:pPr>
            <a:r>
              <a:rPr lang="es-ES" b="1" dirty="0" smtClean="0">
                <a:solidFill>
                  <a:schemeClr val="tx2"/>
                </a:solidFill>
                <a:latin typeface="Cambria" panose="02040503050406030204" pitchFamily="18" charset="0"/>
              </a:rPr>
              <a:t>Componen el 80% del empleo informal</a:t>
            </a:r>
          </a:p>
        </p:txBody>
      </p:sp>
      <p:sp>
        <p:nvSpPr>
          <p:cNvPr id="17" name="Rectangle 16"/>
          <p:cNvSpPr/>
          <p:nvPr/>
        </p:nvSpPr>
        <p:spPr>
          <a:xfrm>
            <a:off x="101957" y="5950441"/>
            <a:ext cx="5191141" cy="430887"/>
          </a:xfrm>
          <a:prstGeom prst="rect">
            <a:avLst/>
          </a:prstGeom>
        </p:spPr>
        <p:txBody>
          <a:bodyPr wrap="square">
            <a:spAutoFit/>
          </a:bodyPr>
          <a:lstStyle/>
          <a:p>
            <a:pPr>
              <a:spcBef>
                <a:spcPct val="0"/>
              </a:spcBef>
            </a:pPr>
            <a:r>
              <a:rPr lang="es-ES_tradnl" altLang="es-PE" sz="1100" dirty="0" smtClean="0">
                <a:solidFill>
                  <a:srgbClr val="002060"/>
                </a:solidFill>
                <a:latin typeface="Cambria" panose="02040503050406030204" pitchFamily="18" charset="0"/>
              </a:rPr>
              <a:t>Fuente</a:t>
            </a:r>
            <a:r>
              <a:rPr lang="es-ES_tradnl" altLang="es-PE" sz="1100" dirty="0">
                <a:solidFill>
                  <a:srgbClr val="002060"/>
                </a:solidFill>
                <a:latin typeface="Cambria" panose="02040503050406030204" pitchFamily="18" charset="0"/>
              </a:rPr>
              <a:t>: OIT (2014). Panorama Laboral Temático. Transición de la Informalidad a la Formalidad en América Latina y el </a:t>
            </a:r>
            <a:r>
              <a:rPr lang="es-ES_tradnl" altLang="es-PE" sz="1100" dirty="0" smtClean="0">
                <a:solidFill>
                  <a:srgbClr val="002060"/>
                </a:solidFill>
                <a:latin typeface="Cambria" panose="02040503050406030204" pitchFamily="18" charset="0"/>
              </a:rPr>
              <a:t>Caribe. Lima: OIT.</a:t>
            </a:r>
            <a:endParaRPr lang="es-ES_tradnl" altLang="es-PE" sz="1100" dirty="0">
              <a:solidFill>
                <a:srgbClr val="002060"/>
              </a:solidFill>
              <a:latin typeface="Cambria" panose="02040503050406030204" pitchFamily="18" charset="0"/>
            </a:endParaRPr>
          </a:p>
        </p:txBody>
      </p:sp>
    </p:spTree>
    <p:extLst>
      <p:ext uri="{BB962C8B-B14F-4D97-AF65-F5344CB8AC3E}">
        <p14:creationId xmlns:p14="http://schemas.microsoft.com/office/powerpoint/2010/main" val="124421944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Adjacency</Template>
  <TotalTime>39167</TotalTime>
  <Words>1489</Words>
  <Application>Microsoft Office PowerPoint</Application>
  <PresentationFormat>On-screen Show (4:3)</PresentationFormat>
  <Paragraphs>259</Paragraphs>
  <Slides>20</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Calibri</vt:lpstr>
      <vt:lpstr>Calibri Light</vt:lpstr>
      <vt:lpstr>Cambria</vt:lpstr>
      <vt:lpstr>Gill Sans MT</vt:lpstr>
      <vt:lpstr>Times New Roman</vt:lpstr>
      <vt:lpstr>Wingdings</vt:lpstr>
      <vt:lpstr>Adjacency</vt:lpstr>
      <vt:lpstr>             Organización de los Estados Americanos   Conferencia Interamericana de Ministros de Trabajo  Grupo de Trabajo 1 Políticas públicas integradas para el empleo productivo  y el trabajo decente con inclusión social  Panel 1 Transición de la economía informal a la economía formal  Asunción, 27 de abril de 2017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Muchas gracias !</vt:lpstr>
      <vt:lpstr>PowerPoint Presentation</vt:lpstr>
      <vt:lpstr>PowerPoint Presentation</vt:lpstr>
      <vt:lpstr>PowerPoint Presentation</vt:lpstr>
    </vt:vector>
  </TitlesOfParts>
  <Company>ILO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Mariana Sebastiani</dc:creator>
  <cp:lastModifiedBy>Casalí, Pablo</cp:lastModifiedBy>
  <cp:revision>240</cp:revision>
  <cp:lastPrinted>2017-04-24T11:44:36Z</cp:lastPrinted>
  <dcterms:created xsi:type="dcterms:W3CDTF">2015-07-27T14:35:54Z</dcterms:created>
  <dcterms:modified xsi:type="dcterms:W3CDTF">2017-04-27T10:52:10Z</dcterms:modified>
</cp:coreProperties>
</file>